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36" r:id="rId3"/>
    <p:sldId id="337" r:id="rId4"/>
    <p:sldId id="339" r:id="rId5"/>
    <p:sldId id="340" r:id="rId6"/>
    <p:sldId id="338" r:id="rId7"/>
    <p:sldId id="341" r:id="rId8"/>
    <p:sldId id="342" r:id="rId9"/>
    <p:sldId id="343" r:id="rId10"/>
    <p:sldId id="344" r:id="rId11"/>
    <p:sldId id="345" r:id="rId12"/>
    <p:sldId id="261" r:id="rId13"/>
    <p:sldId id="346" r:id="rId14"/>
    <p:sldId id="319" r:id="rId15"/>
    <p:sldId id="257" r:id="rId16"/>
    <p:sldId id="262" r:id="rId17"/>
    <p:sldId id="260" r:id="rId18"/>
    <p:sldId id="325" r:id="rId19"/>
    <p:sldId id="326" r:id="rId20"/>
    <p:sldId id="327" r:id="rId21"/>
    <p:sldId id="264" r:id="rId22"/>
    <p:sldId id="274" r:id="rId23"/>
    <p:sldId id="276" r:id="rId24"/>
    <p:sldId id="286" r:id="rId25"/>
    <p:sldId id="287" r:id="rId26"/>
    <p:sldId id="270" r:id="rId27"/>
    <p:sldId id="271" r:id="rId28"/>
    <p:sldId id="265" r:id="rId29"/>
    <p:sldId id="266" r:id="rId30"/>
    <p:sldId id="329" r:id="rId31"/>
    <p:sldId id="347" r:id="rId32"/>
    <p:sldId id="269" r:id="rId33"/>
    <p:sldId id="272" r:id="rId34"/>
    <p:sldId id="277" r:id="rId35"/>
    <p:sldId id="293" r:id="rId36"/>
    <p:sldId id="348" r:id="rId37"/>
    <p:sldId id="292" r:id="rId38"/>
    <p:sldId id="332" r:id="rId39"/>
    <p:sldId id="349" r:id="rId40"/>
    <p:sldId id="333" r:id="rId41"/>
    <p:sldId id="334" r:id="rId42"/>
    <p:sldId id="335" r:id="rId43"/>
    <p:sldId id="35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FF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1248"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a:p>
        </p:txBody>
      </p:sp>
      <p:sp>
        <p:nvSpPr>
          <p:cNvPr id="4" name="Date Placeholder 3"/>
          <p:cNvSpPr>
            <a:spLocks noGrp="1"/>
          </p:cNvSpPr>
          <p:nvPr>
            <p:ph type="dt" sz="half" idx="10"/>
          </p:nvPr>
        </p:nvSpPr>
        <p:spPr/>
        <p:txBody>
          <a:bodyPr/>
          <a:lstStyle/>
          <a:p>
            <a:fld id="{590239A0-8748-9347-B5AE-5B53A5F71282}" type="datetimeFigureOut">
              <a:rPr lang="en-US" smtClean="0"/>
              <a:t>24/10/15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40290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fld id="{590239A0-8748-9347-B5AE-5B53A5F71282}" type="datetimeFigureOut">
              <a:rPr lang="en-US" smtClean="0"/>
              <a:t>24/10/15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167442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fld id="{590239A0-8748-9347-B5AE-5B53A5F71282}" type="datetimeFigureOut">
              <a:rPr lang="en-US" smtClean="0"/>
              <a:t>24/10/15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391200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fld id="{590239A0-8748-9347-B5AE-5B53A5F71282}" type="datetimeFigureOut">
              <a:rPr lang="en-US" smtClean="0"/>
              <a:t>24/10/15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252890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p:txBody>
          <a:bodyPr/>
          <a:lstStyle/>
          <a:p>
            <a:fld id="{590239A0-8748-9347-B5AE-5B53A5F71282}" type="datetimeFigureOut">
              <a:rPr lang="en-US" smtClean="0"/>
              <a:t>24/10/15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360079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Date Placeholder 4"/>
          <p:cNvSpPr>
            <a:spLocks noGrp="1"/>
          </p:cNvSpPr>
          <p:nvPr>
            <p:ph type="dt" sz="half" idx="10"/>
          </p:nvPr>
        </p:nvSpPr>
        <p:spPr/>
        <p:txBody>
          <a:bodyPr/>
          <a:lstStyle/>
          <a:p>
            <a:fld id="{590239A0-8748-9347-B5AE-5B53A5F71282}" type="datetimeFigureOut">
              <a:rPr lang="en-US" smtClean="0"/>
              <a:t>24/10/15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420867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Date Placeholder 6"/>
          <p:cNvSpPr>
            <a:spLocks noGrp="1"/>
          </p:cNvSpPr>
          <p:nvPr>
            <p:ph type="dt" sz="half" idx="10"/>
          </p:nvPr>
        </p:nvSpPr>
        <p:spPr/>
        <p:txBody>
          <a:bodyPr/>
          <a:lstStyle/>
          <a:p>
            <a:fld id="{590239A0-8748-9347-B5AE-5B53A5F71282}" type="datetimeFigureOut">
              <a:rPr lang="en-US" smtClean="0"/>
              <a:t>24/10/15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3989451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Date Placeholder 2"/>
          <p:cNvSpPr>
            <a:spLocks noGrp="1"/>
          </p:cNvSpPr>
          <p:nvPr>
            <p:ph type="dt" sz="half" idx="10"/>
          </p:nvPr>
        </p:nvSpPr>
        <p:spPr/>
        <p:txBody>
          <a:bodyPr/>
          <a:lstStyle/>
          <a:p>
            <a:fld id="{590239A0-8748-9347-B5AE-5B53A5F71282}" type="datetimeFigureOut">
              <a:rPr lang="en-US" smtClean="0"/>
              <a:t>24/10/15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362986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0239A0-8748-9347-B5AE-5B53A5F71282}" type="datetimeFigureOut">
              <a:rPr lang="en-US" smtClean="0"/>
              <a:t>24/10/15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2112387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fld id="{590239A0-8748-9347-B5AE-5B53A5F71282}" type="datetimeFigureOut">
              <a:rPr lang="en-US" smtClean="0"/>
              <a:t>24/10/15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297342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fld id="{590239A0-8748-9347-B5AE-5B53A5F71282}" type="datetimeFigureOut">
              <a:rPr lang="en-US" smtClean="0"/>
              <a:t>24/10/15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A7BB1-C45E-E74D-8C4B-A2C905E1EAD2}" type="slidenum">
              <a:rPr lang="en-US" smtClean="0"/>
              <a:t>‹#›</a:t>
            </a:fld>
            <a:endParaRPr lang="en-US"/>
          </a:p>
        </p:txBody>
      </p:sp>
    </p:spTree>
    <p:extLst>
      <p:ext uri="{BB962C8B-B14F-4D97-AF65-F5344CB8AC3E}">
        <p14:creationId xmlns:p14="http://schemas.microsoft.com/office/powerpoint/2010/main" val="10249691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1FF7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0239A0-8748-9347-B5AE-5B53A5F71282}" type="datetimeFigureOut">
              <a:rPr lang="en-US" smtClean="0"/>
              <a:t>24/10/15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A7BB1-C45E-E74D-8C4B-A2C905E1EAD2}" type="slidenum">
              <a:rPr lang="en-US" smtClean="0"/>
              <a:t>‹#›</a:t>
            </a:fld>
            <a:endParaRPr lang="en-US"/>
          </a:p>
        </p:txBody>
      </p:sp>
    </p:spTree>
    <p:extLst>
      <p:ext uri="{BB962C8B-B14F-4D97-AF65-F5344CB8AC3E}">
        <p14:creationId xmlns:p14="http://schemas.microsoft.com/office/powerpoint/2010/main" val="3684413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3847"/>
            <a:ext cx="7772400" cy="2606604"/>
          </a:xfrm>
        </p:spPr>
        <p:txBody>
          <a:bodyPr>
            <a:normAutofit/>
          </a:bodyPr>
          <a:lstStyle/>
          <a:p>
            <a:pPr lvl="0" algn="r"/>
            <a:r>
              <a:rPr lang="en-US" smtClean="0"/>
              <a:t>Utopia &amp; Vegetarianism </a:t>
            </a:r>
            <a:r>
              <a:rPr lang="en-US" dirty="0" smtClean="0"/>
              <a:t>: </a:t>
            </a:r>
            <a:r>
              <a:rPr lang="en-US" dirty="0" smtClean="0"/>
              <a:t/>
            </a:r>
            <a:br>
              <a:rPr lang="en-US" dirty="0" smtClean="0"/>
            </a:br>
            <a:r>
              <a:rPr lang="en-US" dirty="0" smtClean="0"/>
              <a:t>A line of research</a:t>
            </a:r>
            <a:br>
              <a:rPr lang="en-US" dirty="0" smtClean="0"/>
            </a:br>
            <a:r>
              <a:rPr lang="en-US" dirty="0" smtClean="0"/>
              <a:t/>
            </a:r>
            <a:br>
              <a:rPr lang="en-US" dirty="0" smtClean="0"/>
            </a:br>
            <a:r>
              <a:rPr lang="en-US" sz="3200" dirty="0" err="1" smtClean="0"/>
              <a:t>Scuola</a:t>
            </a:r>
            <a:r>
              <a:rPr lang="en-US" sz="3200" dirty="0" smtClean="0"/>
              <a:t> Grande di San Marco</a:t>
            </a:r>
            <a:endParaRPr lang="en-US" sz="3200" dirty="0"/>
          </a:p>
        </p:txBody>
      </p:sp>
      <p:sp>
        <p:nvSpPr>
          <p:cNvPr id="3" name="Subtitle 2"/>
          <p:cNvSpPr>
            <a:spLocks noGrp="1"/>
          </p:cNvSpPr>
          <p:nvPr>
            <p:ph type="subTitle" idx="1"/>
          </p:nvPr>
        </p:nvSpPr>
        <p:spPr>
          <a:xfrm>
            <a:off x="0" y="3886200"/>
            <a:ext cx="8458200" cy="1752600"/>
          </a:xfrm>
        </p:spPr>
        <p:txBody>
          <a:bodyPr>
            <a:normAutofit fontScale="92500"/>
          </a:bodyPr>
          <a:lstStyle/>
          <a:p>
            <a:pPr algn="r"/>
            <a:r>
              <a:rPr lang="en-US" b="1" dirty="0" smtClean="0">
                <a:solidFill>
                  <a:schemeClr val="tx1"/>
                </a:solidFill>
              </a:rPr>
              <a:t>Fátima Vieira</a:t>
            </a:r>
          </a:p>
          <a:p>
            <a:pPr algn="r"/>
            <a:r>
              <a:rPr lang="en-US" b="1" dirty="0" smtClean="0">
                <a:solidFill>
                  <a:schemeClr val="tx1"/>
                </a:solidFill>
              </a:rPr>
              <a:t>Universidade do Porto</a:t>
            </a:r>
          </a:p>
          <a:p>
            <a:pPr algn="r"/>
            <a:r>
              <a:rPr lang="en-US" b="1" dirty="0" smtClean="0">
                <a:solidFill>
                  <a:schemeClr val="tx1"/>
                </a:solidFill>
              </a:rPr>
              <a:t>CETAPS </a:t>
            </a:r>
            <a:r>
              <a:rPr lang="en-US" sz="2200" b="1" dirty="0" smtClean="0">
                <a:solidFill>
                  <a:schemeClr val="tx1"/>
                </a:solidFill>
              </a:rPr>
              <a:t>Centre for English, Translation and Anglo-Portuguese Studies</a:t>
            </a:r>
            <a:endParaRPr lang="en-US" sz="2200" b="1" dirty="0">
              <a:solidFill>
                <a:schemeClr val="tx1"/>
              </a:solidFill>
            </a:endParaRPr>
          </a:p>
        </p:txBody>
      </p:sp>
    </p:spTree>
    <p:extLst>
      <p:ext uri="{BB962C8B-B14F-4D97-AF65-F5344CB8AC3E}">
        <p14:creationId xmlns:p14="http://schemas.microsoft.com/office/powerpoint/2010/main" val="27913738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342900" lvl="1" indent="-342900">
              <a:buFont typeface="Arial"/>
              <a:buChar char="•"/>
            </a:pPr>
            <a:r>
              <a:rPr lang="en-US" dirty="0"/>
              <a:t>It </a:t>
            </a:r>
            <a:r>
              <a:rPr lang="en-US" dirty="0" smtClean="0"/>
              <a:t>provides </a:t>
            </a:r>
            <a:r>
              <a:rPr lang="en-US" dirty="0"/>
              <a:t>Food Studies with a generative methodology (Ruth </a:t>
            </a:r>
            <a:r>
              <a:rPr lang="en-US" dirty="0" err="1"/>
              <a:t>Levitas</a:t>
            </a:r>
            <a:r>
              <a:rPr lang="en-US" dirty="0" smtClean="0"/>
              <a:t>)</a:t>
            </a:r>
          </a:p>
          <a:p>
            <a:pPr marL="342900" lvl="1" indent="-342900">
              <a:buFont typeface="Arial"/>
              <a:buChar char="•"/>
            </a:pPr>
            <a:endParaRPr lang="en-US" dirty="0"/>
          </a:p>
          <a:p>
            <a:pPr marL="742950" lvl="2" indent="-342900"/>
            <a:r>
              <a:rPr lang="en-US" dirty="0" smtClean="0"/>
              <a:t> it fosters a productive critique </a:t>
            </a:r>
          </a:p>
          <a:p>
            <a:pPr marL="742950" lvl="2" indent="-342900"/>
            <a:r>
              <a:rPr lang="en-US" dirty="0" smtClean="0"/>
              <a:t>It challenges one’s capacity to think of what might be possible</a:t>
            </a:r>
          </a:p>
          <a:p>
            <a:pPr marL="742950" lvl="2" indent="-342900"/>
            <a:r>
              <a:rPr lang="en-US" dirty="0" smtClean="0"/>
              <a:t>It is a tool for construction that entails cross-disciplinary thought. </a:t>
            </a:r>
            <a:endParaRPr lang="pt-PT" dirty="0"/>
          </a:p>
          <a:p>
            <a:endParaRPr lang="en-US" dirty="0" smtClean="0"/>
          </a:p>
          <a:p>
            <a:endParaRPr lang="en-US" dirty="0"/>
          </a:p>
          <a:p>
            <a:endParaRPr lang="en-US" dirty="0"/>
          </a:p>
        </p:txBody>
      </p:sp>
    </p:spTree>
    <p:extLst>
      <p:ext uri="{BB962C8B-B14F-4D97-AF65-F5344CB8AC3E}">
        <p14:creationId xmlns:p14="http://schemas.microsoft.com/office/powerpoint/2010/main" val="14977449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Utopia &amp; Vegetarianism</a:t>
            </a:r>
            <a:endParaRPr lang="en-US" dirty="0"/>
          </a:p>
        </p:txBody>
      </p:sp>
      <p:sp>
        <p:nvSpPr>
          <p:cNvPr id="3" name="Content Placeholder 2"/>
          <p:cNvSpPr>
            <a:spLocks noGrp="1"/>
          </p:cNvSpPr>
          <p:nvPr>
            <p:ph idx="1"/>
          </p:nvPr>
        </p:nvSpPr>
        <p:spPr/>
        <p:txBody>
          <a:bodyPr/>
          <a:lstStyle/>
          <a:p>
            <a:r>
              <a:rPr lang="en-US" sz="4800" dirty="0" smtClean="0"/>
              <a:t>Vegetarianism</a:t>
            </a:r>
          </a:p>
          <a:p>
            <a:pPr lvl="1"/>
            <a:r>
              <a:rPr lang="en-US" sz="3200" dirty="0"/>
              <a:t> </a:t>
            </a:r>
            <a:r>
              <a:rPr lang="en-US" sz="3200" dirty="0" smtClean="0"/>
              <a:t>far more than just a diet</a:t>
            </a:r>
          </a:p>
          <a:p>
            <a:endParaRPr lang="en-US" dirty="0"/>
          </a:p>
          <a:p>
            <a:r>
              <a:rPr lang="en-US" sz="4800" dirty="0" smtClean="0"/>
              <a:t>A case study: </a:t>
            </a:r>
          </a:p>
          <a:p>
            <a:pPr lvl="1"/>
            <a:r>
              <a:rPr lang="en-US" sz="3200" dirty="0" smtClean="0"/>
              <a:t>The Portuguese Vegetarian Society</a:t>
            </a:r>
          </a:p>
          <a:p>
            <a:pPr lvl="2"/>
            <a:r>
              <a:rPr lang="en-US" dirty="0" smtClean="0"/>
              <a:t>Established in Porto in 1911 </a:t>
            </a:r>
          </a:p>
          <a:p>
            <a:pPr lvl="2"/>
            <a:r>
              <a:rPr lang="en-US" i="1" dirty="0" smtClean="0"/>
              <a:t>O </a:t>
            </a:r>
            <a:r>
              <a:rPr lang="en-US" i="1" dirty="0" err="1" smtClean="0"/>
              <a:t>Vegetariano</a:t>
            </a:r>
            <a:r>
              <a:rPr lang="en-US" i="1" dirty="0" smtClean="0"/>
              <a:t> -</a:t>
            </a:r>
            <a:r>
              <a:rPr lang="en-US" dirty="0" smtClean="0"/>
              <a:t> 1909</a:t>
            </a:r>
            <a:endParaRPr lang="en-US" i="1" dirty="0"/>
          </a:p>
        </p:txBody>
      </p:sp>
    </p:spTree>
    <p:extLst>
      <p:ext uri="{BB962C8B-B14F-4D97-AF65-F5344CB8AC3E}">
        <p14:creationId xmlns:p14="http://schemas.microsoft.com/office/powerpoint/2010/main" val="33692049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IMG_0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0"/>
            <a:ext cx="10180638"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7242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Portuguese Vegetarian Society </a:t>
            </a:r>
            <a:br>
              <a:rPr lang="en-GB" dirty="0"/>
            </a:br>
            <a:endParaRPr lang="en-US" dirty="0"/>
          </a:p>
        </p:txBody>
      </p:sp>
      <p:sp>
        <p:nvSpPr>
          <p:cNvPr id="3" name="Content Placeholder 2"/>
          <p:cNvSpPr>
            <a:spLocks noGrp="1"/>
          </p:cNvSpPr>
          <p:nvPr>
            <p:ph idx="1"/>
          </p:nvPr>
        </p:nvSpPr>
        <p:spPr>
          <a:xfrm>
            <a:off x="457200" y="966850"/>
            <a:ext cx="8229600" cy="5891150"/>
          </a:xfrm>
        </p:spPr>
        <p:txBody>
          <a:bodyPr>
            <a:normAutofit fontScale="85000" lnSpcReduction="10000"/>
          </a:bodyPr>
          <a:lstStyle/>
          <a:p>
            <a:pPr marL="457200" lvl="1" indent="0">
              <a:buNone/>
            </a:pPr>
            <a:r>
              <a:rPr lang="en-US" sz="3500" dirty="0" smtClean="0"/>
              <a:t>Motto:</a:t>
            </a:r>
            <a:r>
              <a:rPr lang="en-GB" sz="3500" dirty="0"/>
              <a:t>“Vegetarianism, Temperance and Morality”</a:t>
            </a:r>
          </a:p>
          <a:p>
            <a:pPr marL="457200" lvl="1" indent="0">
              <a:buNone/>
            </a:pPr>
            <a:r>
              <a:rPr lang="en-GB" sz="3500" dirty="0"/>
              <a:t> </a:t>
            </a:r>
            <a:endParaRPr lang="en-US" sz="3500" dirty="0" smtClean="0"/>
          </a:p>
          <a:p>
            <a:r>
              <a:rPr lang="en-US" sz="3500" dirty="0" smtClean="0"/>
              <a:t>Statutes: </a:t>
            </a:r>
          </a:p>
          <a:p>
            <a:r>
              <a:rPr lang="en-GB" dirty="0" smtClean="0"/>
              <a:t>“[the society is geared for providing </a:t>
            </a:r>
            <a:r>
              <a:rPr lang="en-GB" dirty="0"/>
              <a:t>popular instruction and civic education, by offering daytime and evening classes, in order to disseminate and popularise the principles of the vegetarian diet, suppressing the irrational slaughter of animals, favouring and praising abnegation out of the love for humanity, homeland, family, the Other, and charity towards the animals, combating alcoholism, smoking, vices and errors in general, and spreading temperance and moralising customs”. </a:t>
            </a:r>
            <a:endParaRPr lang="en-US" dirty="0" smtClean="0"/>
          </a:p>
        </p:txBody>
      </p:sp>
    </p:spTree>
    <p:extLst>
      <p:ext uri="{BB962C8B-B14F-4D97-AF65-F5344CB8AC3E}">
        <p14:creationId xmlns:p14="http://schemas.microsoft.com/office/powerpoint/2010/main" val="10881141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62453" y="-36810"/>
            <a:ext cx="4381547" cy="6673954"/>
          </a:xfrm>
          <a:prstGeom prst="rect">
            <a:avLst/>
          </a:prstGeom>
        </p:spPr>
      </p:pic>
      <p:pic>
        <p:nvPicPr>
          <p:cNvPr id="9" name="Picture 8"/>
          <p:cNvPicPr>
            <a:picLocks noChangeAspect="1"/>
          </p:cNvPicPr>
          <p:nvPr/>
        </p:nvPicPr>
        <p:blipFill>
          <a:blip r:embed="rId3"/>
          <a:stretch>
            <a:fillRect/>
          </a:stretch>
        </p:blipFill>
        <p:spPr>
          <a:xfrm>
            <a:off x="48447" y="625755"/>
            <a:ext cx="4593177" cy="6011389"/>
          </a:xfrm>
          <a:prstGeom prst="rect">
            <a:avLst/>
          </a:prstGeom>
        </p:spPr>
      </p:pic>
    </p:spTree>
    <p:extLst>
      <p:ext uri="{BB962C8B-B14F-4D97-AF65-F5344CB8AC3E}">
        <p14:creationId xmlns:p14="http://schemas.microsoft.com/office/powerpoint/2010/main" val="25780651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4300" y="584200"/>
            <a:ext cx="3822700" cy="5689600"/>
          </a:xfrm>
          <a:prstGeom prst="rect">
            <a:avLst/>
          </a:prstGeom>
        </p:spPr>
      </p:pic>
    </p:spTree>
    <p:extLst>
      <p:ext uri="{BB962C8B-B14F-4D97-AF65-F5344CB8AC3E}">
        <p14:creationId xmlns:p14="http://schemas.microsoft.com/office/powerpoint/2010/main" val="33486518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IMG_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950913"/>
            <a:ext cx="5695950" cy="780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9335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dirty="0" smtClean="0">
                <a:latin typeface="Arial" charset="0"/>
              </a:rPr>
              <a:t>The founders and promoters</a:t>
            </a:r>
            <a:endParaRPr lang="en-US" dirty="0">
              <a:latin typeface="Arial" charset="0"/>
            </a:endParaRPr>
          </a:p>
        </p:txBody>
      </p:sp>
      <p:sp>
        <p:nvSpPr>
          <p:cNvPr id="48130" name="Content Placeholder 2"/>
          <p:cNvSpPr>
            <a:spLocks noGrp="1"/>
          </p:cNvSpPr>
          <p:nvPr>
            <p:ph idx="1"/>
          </p:nvPr>
        </p:nvSpPr>
        <p:spPr/>
        <p:txBody>
          <a:bodyPr/>
          <a:lstStyle/>
          <a:p>
            <a:r>
              <a:rPr lang="en-US" dirty="0" err="1">
                <a:latin typeface="Arial" charset="0"/>
              </a:rPr>
              <a:t>Ângelo</a:t>
            </a:r>
            <a:r>
              <a:rPr lang="en-US" dirty="0">
                <a:latin typeface="Arial" charset="0"/>
              </a:rPr>
              <a:t> Jorge (1883-1922</a:t>
            </a:r>
            <a:r>
              <a:rPr lang="en-US" dirty="0" smtClean="0">
                <a:latin typeface="Arial" charset="0"/>
              </a:rPr>
              <a:t>)</a:t>
            </a:r>
          </a:p>
          <a:p>
            <a:endParaRPr lang="en-US" dirty="0">
              <a:latin typeface="Arial" charset="0"/>
            </a:endParaRPr>
          </a:p>
          <a:p>
            <a:r>
              <a:rPr lang="en-US" dirty="0" err="1">
                <a:latin typeface="Arial" charset="0"/>
              </a:rPr>
              <a:t>Amílcar</a:t>
            </a:r>
            <a:r>
              <a:rPr lang="en-US" dirty="0">
                <a:latin typeface="Arial" charset="0"/>
              </a:rPr>
              <a:t> de Sousa (1876-1940</a:t>
            </a:r>
            <a:r>
              <a:rPr lang="en-US" dirty="0" smtClean="0">
                <a:latin typeface="Arial" charset="0"/>
              </a:rPr>
              <a:t>)</a:t>
            </a:r>
          </a:p>
          <a:p>
            <a:endParaRPr lang="en-US" dirty="0">
              <a:latin typeface="Arial" charset="0"/>
            </a:endParaRPr>
          </a:p>
          <a:p>
            <a:r>
              <a:rPr lang="en-US" dirty="0" smtClean="0">
                <a:latin typeface="Arial" charset="0"/>
              </a:rPr>
              <a:t>Jaime </a:t>
            </a:r>
            <a:r>
              <a:rPr lang="en-US" dirty="0">
                <a:latin typeface="Arial" charset="0"/>
              </a:rPr>
              <a:t>de </a:t>
            </a:r>
            <a:r>
              <a:rPr lang="en-US" dirty="0" err="1">
                <a:latin typeface="Arial" charset="0"/>
              </a:rPr>
              <a:t>Magalhães</a:t>
            </a:r>
            <a:r>
              <a:rPr lang="en-US" dirty="0">
                <a:latin typeface="Arial" charset="0"/>
              </a:rPr>
              <a:t> Lima (1859-1936)</a:t>
            </a:r>
          </a:p>
          <a:p>
            <a:endParaRPr lang="en-US" dirty="0">
              <a:latin typeface="Arial" charset="0"/>
            </a:endParaRPr>
          </a:p>
          <a:p>
            <a:endParaRPr lang="en-US" dirty="0">
              <a:latin typeface="Arial" charset="0"/>
            </a:endParaRPr>
          </a:p>
        </p:txBody>
      </p:sp>
    </p:spTree>
    <p:extLst>
      <p:ext uri="{BB962C8B-B14F-4D97-AF65-F5344CB8AC3E}">
        <p14:creationId xmlns:p14="http://schemas.microsoft.com/office/powerpoint/2010/main" val="9011891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latin typeface="Arial" charset="0"/>
              </a:rPr>
              <a:t>Ângelo</a:t>
            </a:r>
            <a:r>
              <a:rPr lang="en-US" dirty="0">
                <a:latin typeface="Arial" charset="0"/>
              </a:rPr>
              <a:t> Jorge </a:t>
            </a:r>
            <a:br>
              <a:rPr lang="en-US" dirty="0">
                <a:latin typeface="Arial" charset="0"/>
              </a:rPr>
            </a:br>
            <a:endParaRPr lang="en-US" dirty="0"/>
          </a:p>
        </p:txBody>
      </p:sp>
      <p:pic>
        <p:nvPicPr>
          <p:cNvPr id="4" name="Content Placeholder 3"/>
          <p:cNvPicPr>
            <a:picLocks noGrp="1" noChangeAspect="1"/>
          </p:cNvPicPr>
          <p:nvPr>
            <p:ph idx="1"/>
          </p:nvPr>
        </p:nvPicPr>
        <p:blipFill>
          <a:blip r:embed="rId2"/>
          <a:srcRect l="-84242" r="-84242"/>
          <a:stretch>
            <a:fillRect/>
          </a:stretch>
        </p:blipFill>
        <p:spPr>
          <a:xfrm>
            <a:off x="-2047643" y="1600200"/>
            <a:ext cx="8229600" cy="4525963"/>
          </a:xfrm>
        </p:spPr>
      </p:pic>
      <p:sp>
        <p:nvSpPr>
          <p:cNvPr id="5" name="TextBox 4"/>
          <p:cNvSpPr txBox="1"/>
          <p:nvPr/>
        </p:nvSpPr>
        <p:spPr>
          <a:xfrm>
            <a:off x="4815649" y="1600200"/>
            <a:ext cx="2381365" cy="461665"/>
          </a:xfrm>
          <a:prstGeom prst="rect">
            <a:avLst/>
          </a:prstGeom>
          <a:noFill/>
        </p:spPr>
        <p:txBody>
          <a:bodyPr wrap="square" rtlCol="0">
            <a:spAutoFit/>
          </a:bodyPr>
          <a:lstStyle/>
          <a:p>
            <a:r>
              <a:rPr lang="en-US" sz="2400" dirty="0" smtClean="0"/>
              <a:t>1912</a:t>
            </a:r>
            <a:endParaRPr lang="en-US" sz="2400" dirty="0"/>
          </a:p>
        </p:txBody>
      </p:sp>
    </p:spTree>
    <p:extLst>
      <p:ext uri="{BB962C8B-B14F-4D97-AF65-F5344CB8AC3E}">
        <p14:creationId xmlns:p14="http://schemas.microsoft.com/office/powerpoint/2010/main" val="28816532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Amílcar</a:t>
            </a:r>
            <a:r>
              <a:rPr lang="en-US" dirty="0" smtClean="0"/>
              <a:t> de Sousa</a:t>
            </a:r>
            <a:endParaRPr lang="en-US" dirty="0"/>
          </a:p>
        </p:txBody>
      </p:sp>
      <p:pic>
        <p:nvPicPr>
          <p:cNvPr id="4" name="Content Placeholder 3"/>
          <p:cNvPicPr>
            <a:picLocks noGrp="1" noChangeAspect="1"/>
          </p:cNvPicPr>
          <p:nvPr>
            <p:ph idx="1"/>
          </p:nvPr>
        </p:nvPicPr>
        <p:blipFill>
          <a:blip r:embed="rId2"/>
          <a:srcRect l="-75577" r="-75577"/>
          <a:stretch>
            <a:fillRect/>
          </a:stretch>
        </p:blipFill>
        <p:spPr>
          <a:xfrm>
            <a:off x="-1853606" y="1600200"/>
            <a:ext cx="8229600" cy="4525963"/>
          </a:xfrm>
        </p:spPr>
      </p:pic>
      <p:pic>
        <p:nvPicPr>
          <p:cNvPr id="5" name="Picture 4"/>
          <p:cNvPicPr>
            <a:picLocks noChangeAspect="1"/>
          </p:cNvPicPr>
          <p:nvPr/>
        </p:nvPicPr>
        <p:blipFill>
          <a:blip r:embed="rId3"/>
          <a:stretch>
            <a:fillRect/>
          </a:stretch>
        </p:blipFill>
        <p:spPr>
          <a:xfrm>
            <a:off x="5013039" y="2116519"/>
            <a:ext cx="2660247" cy="3830756"/>
          </a:xfrm>
          <a:prstGeom prst="rect">
            <a:avLst/>
          </a:prstGeom>
        </p:spPr>
      </p:pic>
      <p:sp>
        <p:nvSpPr>
          <p:cNvPr id="6" name="TextBox 5"/>
          <p:cNvSpPr txBox="1"/>
          <p:nvPr/>
        </p:nvSpPr>
        <p:spPr>
          <a:xfrm>
            <a:off x="7796765" y="2399197"/>
            <a:ext cx="1164223" cy="461665"/>
          </a:xfrm>
          <a:prstGeom prst="rect">
            <a:avLst/>
          </a:prstGeom>
          <a:noFill/>
        </p:spPr>
        <p:txBody>
          <a:bodyPr wrap="square" rtlCol="0">
            <a:spAutoFit/>
          </a:bodyPr>
          <a:lstStyle/>
          <a:p>
            <a:r>
              <a:rPr lang="en-US" sz="2400" dirty="0" smtClean="0"/>
              <a:t>1923</a:t>
            </a:r>
            <a:endParaRPr lang="en-US" sz="2400" dirty="0"/>
          </a:p>
        </p:txBody>
      </p:sp>
    </p:spTree>
    <p:extLst>
      <p:ext uri="{BB962C8B-B14F-4D97-AF65-F5344CB8AC3E}">
        <p14:creationId xmlns:p14="http://schemas.microsoft.com/office/powerpoint/2010/main" val="40138326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Studies </a:t>
            </a:r>
            <a:endParaRPr lang="en-US" dirty="0"/>
          </a:p>
        </p:txBody>
      </p:sp>
      <p:sp>
        <p:nvSpPr>
          <p:cNvPr id="3" name="Content Placeholder 2"/>
          <p:cNvSpPr>
            <a:spLocks noGrp="1"/>
          </p:cNvSpPr>
          <p:nvPr>
            <p:ph idx="1"/>
          </p:nvPr>
        </p:nvSpPr>
        <p:spPr>
          <a:xfrm>
            <a:off x="457200" y="1600200"/>
            <a:ext cx="8539244" cy="4525963"/>
          </a:xfrm>
        </p:spPr>
        <p:txBody>
          <a:bodyPr>
            <a:normAutofit/>
          </a:bodyPr>
          <a:lstStyle/>
          <a:p>
            <a:endParaRPr lang="en-US" dirty="0"/>
          </a:p>
          <a:p>
            <a:r>
              <a:rPr lang="en-US" dirty="0" smtClean="0"/>
              <a:t>“[It aims to go beyond] agricultural science, nutrition, culinary arts,</a:t>
            </a:r>
            <a:r>
              <a:rPr lang="en-US" dirty="0"/>
              <a:t> </a:t>
            </a:r>
            <a:r>
              <a:rPr lang="en-US" dirty="0" smtClean="0"/>
              <a:t>and gastronomy in that it deals with more than the simple production, consumption, and aesthetic appreciation of food. It is the study of food and its relationship to the human experience.” (</a:t>
            </a:r>
            <a:r>
              <a:rPr lang="en-US" dirty="0" err="1" smtClean="0"/>
              <a:t>Almerico</a:t>
            </a:r>
            <a:r>
              <a:rPr lang="en-US" dirty="0" smtClean="0"/>
              <a:t>, 2014)</a:t>
            </a:r>
          </a:p>
        </p:txBody>
      </p:sp>
    </p:spTree>
    <p:extLst>
      <p:ext uri="{BB962C8B-B14F-4D97-AF65-F5344CB8AC3E}">
        <p14:creationId xmlns:p14="http://schemas.microsoft.com/office/powerpoint/2010/main" val="18221358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Jaime de </a:t>
            </a:r>
            <a:r>
              <a:rPr lang="en-US" dirty="0" err="1" smtClean="0"/>
              <a:t>Magalhães</a:t>
            </a:r>
            <a:r>
              <a:rPr lang="en-US" dirty="0" smtClean="0"/>
              <a:t> Lima</a:t>
            </a:r>
            <a:endParaRPr lang="en-US" dirty="0"/>
          </a:p>
        </p:txBody>
      </p:sp>
      <p:pic>
        <p:nvPicPr>
          <p:cNvPr id="4" name="Content Placeholder 3"/>
          <p:cNvPicPr>
            <a:picLocks noGrp="1" noChangeAspect="1"/>
          </p:cNvPicPr>
          <p:nvPr>
            <p:ph idx="1"/>
          </p:nvPr>
        </p:nvPicPr>
        <p:blipFill>
          <a:blip r:embed="rId2"/>
          <a:srcRect l="-73342" r="-73342"/>
          <a:stretch>
            <a:fillRect/>
          </a:stretch>
        </p:blipFill>
        <p:spPr>
          <a:xfrm>
            <a:off x="-1959444" y="1600200"/>
            <a:ext cx="8229600" cy="4525963"/>
          </a:xfrm>
        </p:spPr>
      </p:pic>
      <p:pic>
        <p:nvPicPr>
          <p:cNvPr id="6" name="Picture 4" descr="IMG2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70" y="1191942"/>
            <a:ext cx="3755479" cy="544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008442" y="1600200"/>
            <a:ext cx="1135558" cy="461665"/>
          </a:xfrm>
          <a:prstGeom prst="rect">
            <a:avLst/>
          </a:prstGeom>
          <a:noFill/>
        </p:spPr>
        <p:txBody>
          <a:bodyPr wrap="square" rtlCol="0">
            <a:spAutoFit/>
          </a:bodyPr>
          <a:lstStyle/>
          <a:p>
            <a:r>
              <a:rPr lang="en-US" sz="2400" dirty="0" smtClean="0"/>
              <a:t>1912</a:t>
            </a:r>
            <a:endParaRPr lang="en-US" sz="2400" dirty="0"/>
          </a:p>
        </p:txBody>
      </p:sp>
    </p:spTree>
    <p:extLst>
      <p:ext uri="{BB962C8B-B14F-4D97-AF65-F5344CB8AC3E}">
        <p14:creationId xmlns:p14="http://schemas.microsoft.com/office/powerpoint/2010/main" val="4811494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ítulo 1"/>
          <p:cNvSpPr>
            <a:spLocks noGrp="1"/>
          </p:cNvSpPr>
          <p:nvPr>
            <p:ph type="title"/>
          </p:nvPr>
        </p:nvSpPr>
        <p:spPr/>
        <p:txBody>
          <a:bodyPr>
            <a:normAutofit fontScale="90000"/>
          </a:bodyPr>
          <a:lstStyle/>
          <a:p>
            <a:r>
              <a:rPr lang="en-US" dirty="0" smtClean="0">
                <a:latin typeface="Arial" charset="0"/>
              </a:rPr>
              <a:t>The transformative power of vegetarianism</a:t>
            </a:r>
            <a:endParaRPr lang="en-US" dirty="0">
              <a:latin typeface="Arial" charset="0"/>
            </a:endParaRPr>
          </a:p>
        </p:txBody>
      </p:sp>
      <p:sp>
        <p:nvSpPr>
          <p:cNvPr id="52226" name="Marcador de Posição de Conteúdo 2"/>
          <p:cNvSpPr>
            <a:spLocks noGrp="1"/>
          </p:cNvSpPr>
          <p:nvPr>
            <p:ph idx="1"/>
          </p:nvPr>
        </p:nvSpPr>
        <p:spPr/>
        <p:txBody>
          <a:bodyPr/>
          <a:lstStyle/>
          <a:p>
            <a:r>
              <a:rPr lang="pt-PT" altLang="ja-JP" dirty="0" err="1" smtClean="0">
                <a:latin typeface="Arial" charset="0"/>
              </a:rPr>
              <a:t>solution</a:t>
            </a:r>
            <a:r>
              <a:rPr lang="pt-PT" altLang="ja-JP" dirty="0" smtClean="0">
                <a:latin typeface="Arial" charset="0"/>
              </a:rPr>
              <a:t> for </a:t>
            </a:r>
            <a:r>
              <a:rPr lang="pt-PT" altLang="ja-JP" dirty="0" err="1" smtClean="0">
                <a:latin typeface="Arial" charset="0"/>
              </a:rPr>
              <a:t>the</a:t>
            </a:r>
            <a:r>
              <a:rPr lang="pt-PT" altLang="ja-JP" dirty="0" smtClean="0">
                <a:latin typeface="Arial" charset="0"/>
              </a:rPr>
              <a:t> </a:t>
            </a:r>
            <a:r>
              <a:rPr lang="pt-PT" altLang="ja-JP" dirty="0" err="1" smtClean="0">
                <a:latin typeface="Arial" charset="0"/>
              </a:rPr>
              <a:t>problems</a:t>
            </a:r>
            <a:r>
              <a:rPr lang="pt-PT" altLang="ja-JP" dirty="0" smtClean="0">
                <a:latin typeface="Arial" charset="0"/>
              </a:rPr>
              <a:t> </a:t>
            </a:r>
            <a:r>
              <a:rPr lang="pt-PT" altLang="ja-JP" dirty="0" err="1" smtClean="0">
                <a:latin typeface="Arial" charset="0"/>
              </a:rPr>
              <a:t>of</a:t>
            </a:r>
            <a:endParaRPr lang="pt-PT" altLang="ja-JP" dirty="0">
              <a:latin typeface="Arial" charset="0"/>
            </a:endParaRPr>
          </a:p>
          <a:p>
            <a:pPr lvl="1">
              <a:buFontTx/>
              <a:buChar char="-"/>
            </a:pPr>
            <a:r>
              <a:rPr lang="en-US" dirty="0" smtClean="0">
                <a:latin typeface="Arial" charset="0"/>
              </a:rPr>
              <a:t>Famine</a:t>
            </a:r>
          </a:p>
          <a:p>
            <a:pPr lvl="1">
              <a:buFontTx/>
              <a:buChar char="-"/>
            </a:pPr>
            <a:r>
              <a:rPr lang="en-US" dirty="0" smtClean="0">
                <a:latin typeface="Arial" charset="0"/>
              </a:rPr>
              <a:t>War</a:t>
            </a:r>
          </a:p>
          <a:p>
            <a:pPr lvl="1">
              <a:buFontTx/>
              <a:buChar char="-"/>
            </a:pPr>
            <a:r>
              <a:rPr lang="en-US" dirty="0" smtClean="0">
                <a:latin typeface="Arial" charset="0"/>
              </a:rPr>
              <a:t>Poor hygiene and public health</a:t>
            </a:r>
          </a:p>
          <a:p>
            <a:pPr lvl="1">
              <a:buFontTx/>
              <a:buChar char="-"/>
            </a:pPr>
            <a:endParaRPr lang="pt-PT" dirty="0">
              <a:latin typeface="Arial" charset="0"/>
            </a:endParaRPr>
          </a:p>
          <a:p>
            <a:pPr lvl="1">
              <a:buFontTx/>
              <a:buChar char="-"/>
            </a:pPr>
            <a:r>
              <a:rPr lang="pt-PT" dirty="0" smtClean="0">
                <a:latin typeface="Arial" charset="0"/>
              </a:rPr>
              <a:t> </a:t>
            </a:r>
            <a:r>
              <a:rPr lang="pt-PT" dirty="0">
                <a:latin typeface="Arial" charset="0"/>
              </a:rPr>
              <a:t>(</a:t>
            </a:r>
            <a:r>
              <a:rPr lang="pt-PT" dirty="0" err="1" smtClean="0">
                <a:latin typeface="Arial" charset="0"/>
              </a:rPr>
              <a:t>vegetarianism</a:t>
            </a:r>
            <a:r>
              <a:rPr lang="pt-PT" dirty="0" smtClean="0">
                <a:latin typeface="Arial" charset="0"/>
              </a:rPr>
              <a:t> </a:t>
            </a:r>
            <a:r>
              <a:rPr lang="pt-PT" dirty="0">
                <a:latin typeface="Arial" charset="0"/>
              </a:rPr>
              <a:t>= </a:t>
            </a:r>
            <a:r>
              <a:rPr lang="pt-PT" dirty="0" smtClean="0">
                <a:latin typeface="Arial" charset="0"/>
              </a:rPr>
              <a:t>moral </a:t>
            </a:r>
            <a:r>
              <a:rPr lang="pt-PT" dirty="0" err="1" smtClean="0">
                <a:latin typeface="Arial" charset="0"/>
              </a:rPr>
              <a:t>attitude</a:t>
            </a:r>
            <a:r>
              <a:rPr lang="pt-PT" dirty="0" smtClean="0">
                <a:latin typeface="Arial" charset="0"/>
              </a:rPr>
              <a:t>; a </a:t>
            </a:r>
            <a:r>
              <a:rPr lang="pt-PT" dirty="0" err="1" smtClean="0">
                <a:latin typeface="Arial" charset="0"/>
              </a:rPr>
              <a:t>philosophy</a:t>
            </a:r>
            <a:r>
              <a:rPr lang="pt-PT" dirty="0" smtClean="0">
                <a:latin typeface="Arial" charset="0"/>
              </a:rPr>
              <a:t> </a:t>
            </a:r>
            <a:r>
              <a:rPr lang="pt-PT" dirty="0" err="1" smtClean="0">
                <a:latin typeface="Arial" charset="0"/>
              </a:rPr>
              <a:t>of</a:t>
            </a:r>
            <a:r>
              <a:rPr lang="pt-PT" dirty="0" smtClean="0">
                <a:latin typeface="Arial" charset="0"/>
              </a:rPr>
              <a:t> </a:t>
            </a:r>
            <a:r>
              <a:rPr lang="pt-PT" dirty="0" err="1" smtClean="0">
                <a:latin typeface="Arial" charset="0"/>
              </a:rPr>
              <a:t>life</a:t>
            </a:r>
            <a:r>
              <a:rPr lang="pt-PT" dirty="0" smtClean="0">
                <a:latin typeface="Arial" charset="0"/>
              </a:rPr>
              <a:t>; </a:t>
            </a:r>
            <a:r>
              <a:rPr lang="pt-PT" dirty="0" err="1" smtClean="0">
                <a:latin typeface="Arial" charset="0"/>
              </a:rPr>
              <a:t>political</a:t>
            </a:r>
            <a:r>
              <a:rPr lang="pt-PT" dirty="0" smtClean="0">
                <a:latin typeface="Arial" charset="0"/>
              </a:rPr>
              <a:t> </a:t>
            </a:r>
            <a:r>
              <a:rPr lang="pt-PT" dirty="0" err="1" smtClean="0">
                <a:latin typeface="Arial" charset="0"/>
              </a:rPr>
              <a:t>intervention</a:t>
            </a:r>
            <a:r>
              <a:rPr lang="pt-PT" dirty="0" smtClean="0">
                <a:latin typeface="Arial" charset="0"/>
              </a:rPr>
              <a:t>)</a:t>
            </a:r>
            <a:endParaRPr lang="pt-PT" dirty="0">
              <a:latin typeface="Arial" charset="0"/>
            </a:endParaRPr>
          </a:p>
          <a:p>
            <a:pPr lvl="1">
              <a:buFontTx/>
              <a:buChar char="-"/>
            </a:pPr>
            <a:endParaRPr lang="pt-PT" dirty="0">
              <a:latin typeface="Arial" charset="0"/>
            </a:endParaRPr>
          </a:p>
          <a:p>
            <a:pPr lvl="1">
              <a:buFontTx/>
              <a:buNone/>
            </a:pPr>
            <a:endParaRPr lang="pt-PT" b="1" dirty="0">
              <a:latin typeface="Arial" charset="0"/>
            </a:endParaRPr>
          </a:p>
        </p:txBody>
      </p:sp>
    </p:spTree>
    <p:extLst>
      <p:ext uri="{BB962C8B-B14F-4D97-AF65-F5344CB8AC3E}">
        <p14:creationId xmlns:p14="http://schemas.microsoft.com/office/powerpoint/2010/main" val="15978114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IMG_0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315913"/>
            <a:ext cx="10344151" cy="773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9421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IMG_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170238"/>
            <a:ext cx="7739063" cy="1002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2295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IMG_0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0"/>
            <a:ext cx="10402888" cy="772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5681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IMG_0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0"/>
            <a:ext cx="10210800" cy="728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8623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IMG_0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603250"/>
            <a:ext cx="10688638"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4198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IMG_0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333375"/>
            <a:ext cx="6157913"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6354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IMG2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819150"/>
            <a:ext cx="5602288" cy="811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732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IMG4_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892175"/>
            <a:ext cx="5818188" cy="81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617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Studies</a:t>
            </a:r>
            <a:endParaRPr lang="en-US" dirty="0"/>
          </a:p>
        </p:txBody>
      </p:sp>
      <p:sp>
        <p:nvSpPr>
          <p:cNvPr id="3" name="Content Placeholder 2"/>
          <p:cNvSpPr>
            <a:spLocks noGrp="1"/>
          </p:cNvSpPr>
          <p:nvPr>
            <p:ph idx="1"/>
          </p:nvPr>
        </p:nvSpPr>
        <p:spPr/>
        <p:txBody>
          <a:bodyPr>
            <a:normAutofit lnSpcReduction="10000"/>
          </a:bodyPr>
          <a:lstStyle/>
          <a:p>
            <a:r>
              <a:rPr lang="en-US" dirty="0"/>
              <a:t>Multidisciplinary critical enquire</a:t>
            </a:r>
          </a:p>
          <a:p>
            <a:pPr marL="0" indent="0">
              <a:buNone/>
            </a:pPr>
            <a:endParaRPr lang="en-US" dirty="0"/>
          </a:p>
          <a:p>
            <a:r>
              <a:rPr lang="en-US" dirty="0" smtClean="0"/>
              <a:t>Identity issues</a:t>
            </a:r>
          </a:p>
          <a:p>
            <a:pPr lvl="1"/>
            <a:r>
              <a:rPr lang="en-US" dirty="0" smtClean="0"/>
              <a:t>The caption of </a:t>
            </a:r>
            <a:r>
              <a:rPr lang="en-US" i="1" dirty="0" smtClean="0"/>
              <a:t>food voices</a:t>
            </a:r>
            <a:r>
              <a:rPr lang="en-US" dirty="0" smtClean="0"/>
              <a:t> (Hauck-Lawson)</a:t>
            </a:r>
          </a:p>
          <a:p>
            <a:endParaRPr lang="en-US" dirty="0"/>
          </a:p>
          <a:p>
            <a:pPr lvl="1"/>
            <a:r>
              <a:rPr lang="en-US" dirty="0" smtClean="0"/>
              <a:t>Human beings do not simply feed, they spend energy, money and creativity in preparing food, and they are the only living species that shares food (Gina </a:t>
            </a:r>
            <a:r>
              <a:rPr lang="en-US" dirty="0" err="1" smtClean="0"/>
              <a:t>Almerico</a:t>
            </a:r>
            <a:r>
              <a:rPr lang="en-US" dirty="0" smtClean="0"/>
              <a:t>). </a:t>
            </a:r>
            <a:endParaRPr lang="en-US" dirty="0"/>
          </a:p>
        </p:txBody>
      </p:sp>
    </p:spTree>
    <p:extLst>
      <p:ext uri="{BB962C8B-B14F-4D97-AF65-F5344CB8AC3E}">
        <p14:creationId xmlns:p14="http://schemas.microsoft.com/office/powerpoint/2010/main" val="34394138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6300" y="0"/>
            <a:ext cx="4846211" cy="6858000"/>
          </a:xfrm>
          <a:prstGeom prst="rect">
            <a:avLst/>
          </a:prstGeom>
        </p:spPr>
      </p:pic>
    </p:spTree>
    <p:extLst>
      <p:ext uri="{BB962C8B-B14F-4D97-AF65-F5344CB8AC3E}">
        <p14:creationId xmlns:p14="http://schemas.microsoft.com/office/powerpoint/2010/main" val="39778211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Jaime de </a:t>
            </a:r>
            <a:r>
              <a:rPr lang="en-US" dirty="0" err="1" smtClean="0"/>
              <a:t>Magalhães</a:t>
            </a:r>
            <a:r>
              <a:rPr lang="en-US" dirty="0" smtClean="0"/>
              <a:t> Lima</a:t>
            </a:r>
            <a:endParaRPr lang="en-US" dirty="0"/>
          </a:p>
        </p:txBody>
      </p:sp>
      <p:sp>
        <p:nvSpPr>
          <p:cNvPr id="3" name="Content Placeholder 2"/>
          <p:cNvSpPr>
            <a:spLocks noGrp="1"/>
          </p:cNvSpPr>
          <p:nvPr>
            <p:ph idx="1"/>
          </p:nvPr>
        </p:nvSpPr>
        <p:spPr/>
        <p:txBody>
          <a:bodyPr>
            <a:normAutofit fontScale="85000" lnSpcReduction="20000"/>
          </a:bodyPr>
          <a:lstStyle/>
          <a:p>
            <a:r>
              <a:rPr lang="en-GB" dirty="0"/>
              <a:t> “Count Tolstoy pointed out many years ago that the adoption of a non-flesh diet was ‘The First Step’ towards the realization of peace and brotherhood among the nations of the earth (…) Man is virtually a semi-cannibal strewing his dinner table with the dismembered limbs of sentient creatures whose blood he sheds in order to satisfy a depraved taste. And so long as man acts in accordance with the law of the jungle so will he be incapable of recognizing the rights of his fellow-men. (…) The implications of flesh-eating are deep-rooted and affect practically all our social problems </a:t>
            </a:r>
            <a:r>
              <a:rPr lang="en-GB" dirty="0" smtClean="0"/>
              <a:t>(</a:t>
            </a:r>
            <a:r>
              <a:rPr lang="en-GB" dirty="0"/>
              <a:t>in </a:t>
            </a:r>
            <a:r>
              <a:rPr lang="en-GB" i="1" dirty="0"/>
              <a:t>The Doctrines of Count Leo Tolstoy</a:t>
            </a:r>
            <a:r>
              <a:rPr lang="pt-PT" dirty="0"/>
              <a:t> </a:t>
            </a:r>
            <a:r>
              <a:rPr lang="pt-PT" dirty="0" smtClean="0"/>
              <a:t>,</a:t>
            </a:r>
            <a:r>
              <a:rPr lang="en-GB" dirty="0" smtClean="0"/>
              <a:t>p</a:t>
            </a:r>
            <a:r>
              <a:rPr lang="en-GB" dirty="0"/>
              <a:t>. 95)</a:t>
            </a:r>
            <a:r>
              <a:rPr lang="en-GB" dirty="0" smtClean="0"/>
              <a:t>.”</a:t>
            </a:r>
            <a:endParaRPr lang="en-US" dirty="0"/>
          </a:p>
        </p:txBody>
      </p:sp>
    </p:spTree>
    <p:extLst>
      <p:ext uri="{BB962C8B-B14F-4D97-AF65-F5344CB8AC3E}">
        <p14:creationId xmlns:p14="http://schemas.microsoft.com/office/powerpoint/2010/main" val="10500288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IMG_0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685800"/>
            <a:ext cx="4873625"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4802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IMG_0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0"/>
            <a:ext cx="10494963"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7515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IMG_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971675"/>
            <a:ext cx="7524750" cy="1031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5079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desc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87350"/>
            <a:ext cx="5062537" cy="791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0607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Ângelo</a:t>
            </a:r>
            <a:r>
              <a:rPr lang="en-US" dirty="0" smtClean="0"/>
              <a:t> Jorge</a:t>
            </a:r>
            <a:endParaRPr lang="en-US" dirty="0"/>
          </a:p>
        </p:txBody>
      </p:sp>
      <p:sp>
        <p:nvSpPr>
          <p:cNvPr id="3" name="Content Placeholder 2"/>
          <p:cNvSpPr>
            <a:spLocks noGrp="1"/>
          </p:cNvSpPr>
          <p:nvPr>
            <p:ph idx="1"/>
          </p:nvPr>
        </p:nvSpPr>
        <p:spPr>
          <a:xfrm>
            <a:off x="457200" y="1185334"/>
            <a:ext cx="8229600" cy="4940830"/>
          </a:xfrm>
        </p:spPr>
        <p:txBody>
          <a:bodyPr>
            <a:normAutofit fontScale="92500"/>
          </a:bodyPr>
          <a:lstStyle/>
          <a:p>
            <a:r>
              <a:rPr lang="en-GB" dirty="0"/>
              <a:t>“There is one illness only in the human body – he says: Infraction of Natural law. The only way of healing is by obeying nature’s laws and forgetting the lies that have been invented by the medical sciences. Medical Sciences are “illogical”, as they expect to heal by poisoning the </a:t>
            </a:r>
            <a:r>
              <a:rPr lang="en-GB" dirty="0" smtClean="0"/>
              <a:t>body”.</a:t>
            </a:r>
          </a:p>
          <a:p>
            <a:r>
              <a:rPr lang="en-GB" dirty="0" smtClean="0"/>
              <a:t>“[the vegetarian </a:t>
            </a:r>
            <a:r>
              <a:rPr lang="en-GB" dirty="0"/>
              <a:t>diet he recommends would </a:t>
            </a:r>
            <a:r>
              <a:rPr lang="en-GB" dirty="0" smtClean="0"/>
              <a:t>transform] this </a:t>
            </a:r>
            <a:r>
              <a:rPr lang="en-GB" dirty="0"/>
              <a:t>rickety, deformed, clumsy race into healthy, beautiful and harmonious human beings”. </a:t>
            </a:r>
            <a:endParaRPr lang="en-GB" dirty="0" smtClean="0"/>
          </a:p>
          <a:p>
            <a:endParaRPr lang="en-US" dirty="0"/>
          </a:p>
        </p:txBody>
      </p:sp>
    </p:spTree>
    <p:extLst>
      <p:ext uri="{BB962C8B-B14F-4D97-AF65-F5344CB8AC3E}">
        <p14:creationId xmlns:p14="http://schemas.microsoft.com/office/powerpoint/2010/main" val="18671117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Marcador de Posição de Conteúdo 2"/>
          <p:cNvSpPr>
            <a:spLocks noGrp="1"/>
          </p:cNvSpPr>
          <p:nvPr>
            <p:ph idx="4294967295"/>
          </p:nvPr>
        </p:nvSpPr>
        <p:spPr>
          <a:xfrm>
            <a:off x="571500" y="285750"/>
            <a:ext cx="8229600" cy="6143625"/>
          </a:xfrm>
        </p:spPr>
        <p:txBody>
          <a:bodyPr/>
          <a:lstStyle/>
          <a:p>
            <a:r>
              <a:rPr lang="pt-PT" dirty="0">
                <a:latin typeface="Arial" charset="0"/>
              </a:rPr>
              <a:t>Ângelo Jorge, </a:t>
            </a:r>
            <a:r>
              <a:rPr lang="pt-PT" i="1" dirty="0">
                <a:latin typeface="Arial" charset="0"/>
              </a:rPr>
              <a:t>A Questão Social e a Nova </a:t>
            </a:r>
            <a:r>
              <a:rPr lang="pt-PT" i="1" dirty="0" err="1">
                <a:latin typeface="Arial" charset="0"/>
              </a:rPr>
              <a:t>Sciencia</a:t>
            </a:r>
            <a:r>
              <a:rPr lang="pt-PT" i="1" dirty="0">
                <a:latin typeface="Arial" charset="0"/>
              </a:rPr>
              <a:t> de Curar </a:t>
            </a:r>
            <a:r>
              <a:rPr lang="pt-PT" dirty="0">
                <a:latin typeface="Arial" charset="0"/>
              </a:rPr>
              <a:t>(1912)</a:t>
            </a:r>
          </a:p>
          <a:p>
            <a:endParaRPr lang="pt-PT" dirty="0">
              <a:latin typeface="Arial" charset="0"/>
            </a:endParaRPr>
          </a:p>
          <a:p>
            <a:pPr lvl="1"/>
            <a:r>
              <a:rPr lang="pt-PT" dirty="0" err="1" smtClean="0">
                <a:latin typeface="Arial" charset="0"/>
              </a:rPr>
              <a:t>Justification</a:t>
            </a:r>
            <a:r>
              <a:rPr lang="pt-PT" dirty="0" smtClean="0">
                <a:latin typeface="Arial" charset="0"/>
              </a:rPr>
              <a:t> </a:t>
            </a:r>
            <a:r>
              <a:rPr lang="pt-PT" dirty="0" err="1" smtClean="0">
                <a:latin typeface="Arial" charset="0"/>
              </a:rPr>
              <a:t>of</a:t>
            </a:r>
            <a:r>
              <a:rPr lang="pt-PT" dirty="0" smtClean="0">
                <a:latin typeface="Arial" charset="0"/>
              </a:rPr>
              <a:t> </a:t>
            </a:r>
            <a:r>
              <a:rPr lang="pt-PT" dirty="0" err="1" smtClean="0">
                <a:latin typeface="Arial" charset="0"/>
              </a:rPr>
              <a:t>vegetarianism</a:t>
            </a:r>
            <a:endParaRPr lang="pt-PT" dirty="0" smtClean="0">
              <a:latin typeface="Arial" charset="0"/>
            </a:endParaRPr>
          </a:p>
          <a:p>
            <a:pPr lvl="1"/>
            <a:endParaRPr lang="pt-PT" dirty="0">
              <a:latin typeface="Arial" charset="0"/>
            </a:endParaRPr>
          </a:p>
          <a:p>
            <a:pPr lvl="1"/>
            <a:r>
              <a:rPr lang="en-US" dirty="0" smtClean="0">
                <a:latin typeface="Arial" charset="0"/>
              </a:rPr>
              <a:t>From a health perspective</a:t>
            </a:r>
          </a:p>
          <a:p>
            <a:pPr lvl="1"/>
            <a:r>
              <a:rPr lang="en-US" dirty="0" smtClean="0">
                <a:latin typeface="Arial" charset="0"/>
              </a:rPr>
              <a:t>F</a:t>
            </a:r>
            <a:r>
              <a:rPr lang="pt-PT" dirty="0" err="1" smtClean="0">
                <a:latin typeface="Arial" charset="0"/>
              </a:rPr>
              <a:t>rom</a:t>
            </a:r>
            <a:r>
              <a:rPr lang="pt-PT" dirty="0" smtClean="0">
                <a:latin typeface="Arial" charset="0"/>
              </a:rPr>
              <a:t> a moral perspective</a:t>
            </a:r>
          </a:p>
          <a:p>
            <a:pPr lvl="1"/>
            <a:r>
              <a:rPr lang="pt-PT" dirty="0" err="1" smtClean="0">
                <a:latin typeface="Arial" charset="0"/>
              </a:rPr>
              <a:t>From</a:t>
            </a:r>
            <a:r>
              <a:rPr lang="pt-PT" dirty="0" smtClean="0">
                <a:latin typeface="Arial" charset="0"/>
              </a:rPr>
              <a:t> </a:t>
            </a:r>
            <a:r>
              <a:rPr lang="pt-PT" dirty="0" err="1" smtClean="0">
                <a:latin typeface="Arial" charset="0"/>
              </a:rPr>
              <a:t>an</a:t>
            </a:r>
            <a:r>
              <a:rPr lang="pt-PT" dirty="0" smtClean="0">
                <a:latin typeface="Arial" charset="0"/>
              </a:rPr>
              <a:t> </a:t>
            </a:r>
            <a:r>
              <a:rPr lang="pt-PT" dirty="0" err="1" smtClean="0">
                <a:latin typeface="Arial" charset="0"/>
              </a:rPr>
              <a:t>economic</a:t>
            </a:r>
            <a:r>
              <a:rPr lang="pt-PT" dirty="0" smtClean="0">
                <a:latin typeface="Arial" charset="0"/>
              </a:rPr>
              <a:t> perspective</a:t>
            </a:r>
          </a:p>
          <a:p>
            <a:pPr lvl="1"/>
            <a:r>
              <a:rPr lang="pt-PT" dirty="0" err="1" smtClean="0">
                <a:latin typeface="Arial" charset="0"/>
              </a:rPr>
              <a:t>From</a:t>
            </a:r>
            <a:r>
              <a:rPr lang="pt-PT" dirty="0" smtClean="0">
                <a:latin typeface="Arial" charset="0"/>
              </a:rPr>
              <a:t> a cultural perspective</a:t>
            </a:r>
          </a:p>
          <a:p>
            <a:pPr lvl="1"/>
            <a:r>
              <a:rPr lang="pt-PT" dirty="0" err="1" smtClean="0">
                <a:latin typeface="Arial" charset="0"/>
              </a:rPr>
              <a:t>From</a:t>
            </a:r>
            <a:r>
              <a:rPr lang="pt-PT" dirty="0" smtClean="0">
                <a:latin typeface="Arial" charset="0"/>
              </a:rPr>
              <a:t> </a:t>
            </a:r>
            <a:r>
              <a:rPr lang="pt-PT" dirty="0" err="1" smtClean="0">
                <a:latin typeface="Arial" charset="0"/>
              </a:rPr>
              <a:t>an</a:t>
            </a:r>
            <a:r>
              <a:rPr lang="pt-PT" dirty="0" smtClean="0">
                <a:latin typeface="Arial" charset="0"/>
              </a:rPr>
              <a:t> </a:t>
            </a:r>
            <a:r>
              <a:rPr lang="pt-PT" dirty="0" err="1" smtClean="0">
                <a:latin typeface="Arial" charset="0"/>
              </a:rPr>
              <a:t>educational</a:t>
            </a:r>
            <a:r>
              <a:rPr lang="pt-PT" dirty="0" smtClean="0">
                <a:latin typeface="Arial" charset="0"/>
              </a:rPr>
              <a:t> perspective</a:t>
            </a:r>
          </a:p>
          <a:p>
            <a:pPr lvl="1"/>
            <a:r>
              <a:rPr lang="pt-PT" dirty="0" err="1" smtClean="0">
                <a:latin typeface="Arial" charset="0"/>
              </a:rPr>
              <a:t>From</a:t>
            </a:r>
            <a:r>
              <a:rPr lang="pt-PT" dirty="0" smtClean="0">
                <a:latin typeface="Arial" charset="0"/>
              </a:rPr>
              <a:t> </a:t>
            </a:r>
            <a:r>
              <a:rPr lang="pt-PT" dirty="0" err="1" smtClean="0">
                <a:latin typeface="Arial" charset="0"/>
              </a:rPr>
              <a:t>the</a:t>
            </a:r>
            <a:r>
              <a:rPr lang="pt-PT" dirty="0" smtClean="0">
                <a:latin typeface="Arial" charset="0"/>
              </a:rPr>
              <a:t> perspective </a:t>
            </a:r>
            <a:r>
              <a:rPr lang="pt-PT" dirty="0" err="1" smtClean="0">
                <a:latin typeface="Arial" charset="0"/>
              </a:rPr>
              <a:t>of</a:t>
            </a:r>
            <a:r>
              <a:rPr lang="pt-PT" dirty="0" smtClean="0">
                <a:latin typeface="Arial" charset="0"/>
              </a:rPr>
              <a:t> </a:t>
            </a:r>
            <a:r>
              <a:rPr lang="pt-PT" dirty="0" err="1" smtClean="0">
                <a:latin typeface="Arial" charset="0"/>
              </a:rPr>
              <a:t>freedom</a:t>
            </a:r>
            <a:endParaRPr lang="pt-PT" dirty="0">
              <a:latin typeface="Arial" charset="0"/>
            </a:endParaRPr>
          </a:p>
        </p:txBody>
      </p:sp>
    </p:spTree>
    <p:extLst>
      <p:ext uri="{BB962C8B-B14F-4D97-AF65-F5344CB8AC3E}">
        <p14:creationId xmlns:p14="http://schemas.microsoft.com/office/powerpoint/2010/main" val="659558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6300" y="0"/>
            <a:ext cx="4846211" cy="6858000"/>
          </a:xfrm>
          <a:prstGeom prst="rect">
            <a:avLst/>
          </a:prstGeom>
        </p:spPr>
      </p:pic>
    </p:spTree>
    <p:extLst>
      <p:ext uri="{BB962C8B-B14F-4D97-AF65-F5344CB8AC3E}">
        <p14:creationId xmlns:p14="http://schemas.microsoft.com/office/powerpoint/2010/main" val="3401685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Portuguese Vegetarian Society</a:t>
            </a:r>
          </a:p>
          <a:p>
            <a:endParaRPr lang="en-US" dirty="0"/>
          </a:p>
          <a:p>
            <a:pPr lvl="1"/>
            <a:r>
              <a:rPr lang="en-US" dirty="0" smtClean="0"/>
              <a:t>Why did it die out in 1935?</a:t>
            </a:r>
            <a:endParaRPr lang="en-US" dirty="0"/>
          </a:p>
        </p:txBody>
      </p:sp>
    </p:spTree>
    <p:extLst>
      <p:ext uri="{BB962C8B-B14F-4D97-AF65-F5344CB8AC3E}">
        <p14:creationId xmlns:p14="http://schemas.microsoft.com/office/powerpoint/2010/main" val="10145927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Studies &amp; Utopian Studies</a:t>
            </a:r>
            <a:endParaRPr lang="en-US" dirty="0"/>
          </a:p>
        </p:txBody>
      </p:sp>
      <p:sp>
        <p:nvSpPr>
          <p:cNvPr id="3" name="Content Placeholder 2"/>
          <p:cNvSpPr>
            <a:spLocks noGrp="1"/>
          </p:cNvSpPr>
          <p:nvPr>
            <p:ph idx="1"/>
          </p:nvPr>
        </p:nvSpPr>
        <p:spPr/>
        <p:txBody>
          <a:bodyPr>
            <a:normAutofit lnSpcReduction="10000"/>
          </a:bodyPr>
          <a:lstStyle/>
          <a:p>
            <a:r>
              <a:rPr lang="en-US" dirty="0" smtClean="0"/>
              <a:t>Imagination of the food of the future </a:t>
            </a:r>
          </a:p>
          <a:p>
            <a:endParaRPr lang="en-US" dirty="0"/>
          </a:p>
          <a:p>
            <a:r>
              <a:rPr lang="en-US" dirty="0" smtClean="0"/>
              <a:t>Food Futures: </a:t>
            </a:r>
            <a:r>
              <a:rPr lang="en-GB" dirty="0" smtClean="0"/>
              <a:t>ethics, science and culture</a:t>
            </a:r>
          </a:p>
          <a:p>
            <a:pPr marL="1371600" lvl="3" indent="0">
              <a:buNone/>
            </a:pPr>
            <a:r>
              <a:rPr lang="en-GB" sz="2800" dirty="0"/>
              <a:t>European Society for Agriculture and Food Ethics</a:t>
            </a:r>
          </a:p>
          <a:p>
            <a:pPr marL="1371600" lvl="3" indent="0">
              <a:buNone/>
            </a:pPr>
            <a:r>
              <a:rPr lang="en-GB" sz="2800" dirty="0" err="1" smtClean="0"/>
              <a:t>EurSAFE</a:t>
            </a:r>
            <a:r>
              <a:rPr lang="en-GB" sz="2800" dirty="0" smtClean="0"/>
              <a:t> International Conference</a:t>
            </a:r>
          </a:p>
          <a:p>
            <a:pPr marL="1371600" lvl="3" indent="0">
              <a:buNone/>
            </a:pPr>
            <a:endParaRPr lang="en-GB" sz="2800" dirty="0" smtClean="0"/>
          </a:p>
          <a:p>
            <a:pPr marL="1371600" lvl="3" indent="0">
              <a:buNone/>
            </a:pPr>
            <a:r>
              <a:rPr lang="en-GB" sz="2800" dirty="0" smtClean="0"/>
              <a:t>University of Porto, 29</a:t>
            </a:r>
            <a:r>
              <a:rPr lang="en-GB" sz="2800" baseline="30000" dirty="0" smtClean="0"/>
              <a:t>th</a:t>
            </a:r>
            <a:r>
              <a:rPr lang="en-GB" sz="2800" dirty="0" smtClean="0"/>
              <a:t> September </a:t>
            </a:r>
            <a:r>
              <a:rPr lang="en-US" sz="2800" dirty="0" smtClean="0"/>
              <a:t>–</a:t>
            </a:r>
            <a:r>
              <a:rPr lang="en-GB" sz="2800" dirty="0" smtClean="0"/>
              <a:t> 1</a:t>
            </a:r>
            <a:r>
              <a:rPr lang="en-GB" sz="2800" baseline="30000" dirty="0" smtClean="0"/>
              <a:t>st</a:t>
            </a:r>
            <a:r>
              <a:rPr lang="en-GB" sz="2800" dirty="0" smtClean="0"/>
              <a:t> October 2016 </a:t>
            </a:r>
          </a:p>
          <a:p>
            <a:pPr lvl="3"/>
            <a:endParaRPr lang="en-GB" dirty="0" smtClean="0"/>
          </a:p>
          <a:p>
            <a:pPr lvl="3"/>
            <a:endParaRPr lang="en-GB" dirty="0" smtClean="0"/>
          </a:p>
          <a:p>
            <a:pPr lvl="2"/>
            <a:endParaRPr lang="en-US" dirty="0"/>
          </a:p>
        </p:txBody>
      </p:sp>
    </p:spTree>
    <p:extLst>
      <p:ext uri="{BB962C8B-B14F-4D97-AF65-F5344CB8AC3E}">
        <p14:creationId xmlns:p14="http://schemas.microsoft.com/office/powerpoint/2010/main" val="5607512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the movement die out?</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sz="2800" b="1" dirty="0" smtClean="0"/>
              <a:t>1. Political reasons</a:t>
            </a:r>
          </a:p>
          <a:p>
            <a:pPr lvl="1"/>
            <a:r>
              <a:rPr lang="en-US" dirty="0"/>
              <a:t> </a:t>
            </a:r>
            <a:r>
              <a:rPr lang="en-US" dirty="0" err="1" smtClean="0"/>
              <a:t>Gonçalvez</a:t>
            </a:r>
            <a:r>
              <a:rPr lang="en-US" dirty="0" smtClean="0"/>
              <a:t> </a:t>
            </a:r>
            <a:r>
              <a:rPr lang="en-US" dirty="0" err="1" smtClean="0"/>
              <a:t>Correia</a:t>
            </a:r>
            <a:r>
              <a:rPr lang="en-US" dirty="0" smtClean="0"/>
              <a:t>, 1919: </a:t>
            </a:r>
          </a:p>
          <a:p>
            <a:pPr marL="457200" lvl="1" indent="0">
              <a:buNone/>
            </a:pPr>
            <a:r>
              <a:rPr lang="en-GB" dirty="0"/>
              <a:t>	</a:t>
            </a:r>
            <a:r>
              <a:rPr lang="en-US" dirty="0" smtClean="0"/>
              <a:t>“</a:t>
            </a:r>
            <a:r>
              <a:rPr lang="en-US" dirty="0"/>
              <a:t>Naturism and Anarchism form a sacred alliance”</a:t>
            </a:r>
          </a:p>
          <a:p>
            <a:pPr lvl="1"/>
            <a:r>
              <a:rPr lang="en-GB" dirty="0" smtClean="0"/>
              <a:t>Manuel Rodrigues</a:t>
            </a:r>
            <a:r>
              <a:rPr lang="pt-PT" dirty="0" smtClean="0"/>
              <a:t>, 1924</a:t>
            </a:r>
          </a:p>
          <a:p>
            <a:pPr marL="457200" lvl="1" indent="0">
              <a:buNone/>
            </a:pPr>
            <a:r>
              <a:rPr lang="en-GB" dirty="0" smtClean="0"/>
              <a:t>	“</a:t>
            </a:r>
            <a:r>
              <a:rPr lang="en-GB" dirty="0"/>
              <a:t>the naturist struggle (…) precedes the struggle for the social fulfilment of Anarchism</a:t>
            </a:r>
            <a:r>
              <a:rPr lang="en-GB" dirty="0" smtClean="0"/>
              <a:t>”</a:t>
            </a:r>
            <a:endParaRPr lang="pt-PT" dirty="0" smtClean="0"/>
          </a:p>
          <a:p>
            <a:pPr lvl="1"/>
            <a:r>
              <a:rPr lang="pt-PT" dirty="0"/>
              <a:t> </a:t>
            </a:r>
            <a:r>
              <a:rPr lang="pt-PT" dirty="0" smtClean="0"/>
              <a:t>Jaime de Magalhães Lima</a:t>
            </a:r>
          </a:p>
          <a:p>
            <a:pPr marL="914400" lvl="2" indent="0">
              <a:buNone/>
            </a:pPr>
            <a:r>
              <a:rPr lang="pt-PT" dirty="0" smtClean="0"/>
              <a:t>A </a:t>
            </a:r>
            <a:r>
              <a:rPr lang="pt-PT" dirty="0"/>
              <a:t>“</a:t>
            </a:r>
            <a:r>
              <a:rPr lang="pt-PT" dirty="0" err="1"/>
              <a:t>Catholic</a:t>
            </a:r>
            <a:r>
              <a:rPr lang="pt-PT" dirty="0"/>
              <a:t> </a:t>
            </a:r>
            <a:r>
              <a:rPr lang="pt-PT" dirty="0" err="1"/>
              <a:t>Anarchist</a:t>
            </a:r>
            <a:r>
              <a:rPr lang="pt-PT" dirty="0"/>
              <a:t>” </a:t>
            </a:r>
            <a:endParaRPr lang="pt-PT" dirty="0" smtClean="0"/>
          </a:p>
          <a:p>
            <a:pPr lvl="1"/>
            <a:r>
              <a:rPr lang="pt-PT" dirty="0" smtClean="0"/>
              <a:t>Amílcar de Souza </a:t>
            </a:r>
          </a:p>
          <a:p>
            <a:pPr marL="914400" lvl="2" indent="0">
              <a:buNone/>
            </a:pPr>
            <a:r>
              <a:rPr lang="pt-PT" dirty="0" smtClean="0"/>
              <a:t>A </a:t>
            </a:r>
            <a:r>
              <a:rPr lang="pt-PT" dirty="0" err="1" smtClean="0"/>
              <a:t>libertarian</a:t>
            </a:r>
            <a:endParaRPr lang="pt-PT" dirty="0" smtClean="0"/>
          </a:p>
          <a:p>
            <a:pPr lvl="1"/>
            <a:endParaRPr lang="pt-PT" dirty="0" smtClean="0"/>
          </a:p>
          <a:p>
            <a:pPr lvl="1"/>
            <a:endParaRPr lang="pt-PT" dirty="0" smtClean="0"/>
          </a:p>
          <a:p>
            <a:pPr lvl="1"/>
            <a:endParaRPr lang="pt-PT" dirty="0" smtClean="0"/>
          </a:p>
          <a:p>
            <a:pPr marL="914400" lvl="2" indent="0">
              <a:buNone/>
            </a:pPr>
            <a:endParaRPr lang="pt-PT" dirty="0" smtClean="0"/>
          </a:p>
          <a:p>
            <a:pPr lvl="1"/>
            <a:endParaRPr lang="pt-PT" dirty="0" smtClean="0"/>
          </a:p>
          <a:p>
            <a:pPr lvl="1"/>
            <a:endParaRPr lang="pt-PT" dirty="0" smtClean="0"/>
          </a:p>
          <a:p>
            <a:pPr lvl="2"/>
            <a:endParaRPr lang="en-US" dirty="0" smtClean="0"/>
          </a:p>
        </p:txBody>
      </p:sp>
    </p:spTree>
    <p:extLst>
      <p:ext uri="{BB962C8B-B14F-4D97-AF65-F5344CB8AC3E}">
        <p14:creationId xmlns:p14="http://schemas.microsoft.com/office/powerpoint/2010/main" val="289733346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normAutofit/>
          </a:bodyPr>
          <a:lstStyle/>
          <a:p>
            <a:r>
              <a:rPr lang="en-US" sz="4800" dirty="0" smtClean="0"/>
              <a:t>2</a:t>
            </a:r>
            <a:r>
              <a:rPr lang="en-US" sz="4800" b="1" dirty="0" smtClean="0"/>
              <a:t>. Health reason</a:t>
            </a:r>
          </a:p>
          <a:p>
            <a:r>
              <a:rPr lang="en-US" sz="4800" dirty="0" smtClean="0"/>
              <a:t>Radical vegetarianism </a:t>
            </a:r>
          </a:p>
          <a:p>
            <a:pPr lvl="1"/>
            <a:r>
              <a:rPr lang="en-US" sz="4800" dirty="0" smtClean="0"/>
              <a:t> </a:t>
            </a:r>
            <a:r>
              <a:rPr lang="en-US" sz="4800" dirty="0" err="1" smtClean="0"/>
              <a:t>Fruitarianism</a:t>
            </a:r>
            <a:endParaRPr lang="en-US" sz="4800" dirty="0"/>
          </a:p>
        </p:txBody>
      </p:sp>
    </p:spTree>
    <p:extLst>
      <p:ext uri="{BB962C8B-B14F-4D97-AF65-F5344CB8AC3E}">
        <p14:creationId xmlns:p14="http://schemas.microsoft.com/office/powerpoint/2010/main" val="32721077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4800" dirty="0" smtClean="0"/>
              <a:t>3. A moment, not a movement</a:t>
            </a:r>
          </a:p>
          <a:p>
            <a:pPr lvl="1"/>
            <a:r>
              <a:rPr lang="en-US" sz="4400" dirty="0"/>
              <a:t> </a:t>
            </a:r>
            <a:r>
              <a:rPr lang="en-US" sz="4400" smtClean="0"/>
              <a:t>Collective identity</a:t>
            </a:r>
            <a:endParaRPr lang="en-US" sz="4400" dirty="0" smtClean="0"/>
          </a:p>
          <a:p>
            <a:endParaRPr lang="en-US" dirty="0"/>
          </a:p>
        </p:txBody>
      </p:sp>
    </p:spTree>
    <p:extLst>
      <p:ext uri="{BB962C8B-B14F-4D97-AF65-F5344CB8AC3E}">
        <p14:creationId xmlns:p14="http://schemas.microsoft.com/office/powerpoint/2010/main" val="19960319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lstStyle/>
          <a:p>
            <a:r>
              <a:rPr lang="en-US" dirty="0"/>
              <a:t>Why is Vegetarianism &amp; Utopia an interesting </a:t>
            </a:r>
            <a:r>
              <a:rPr lang="en-US" dirty="0" smtClean="0"/>
              <a:t>line of research for Food Studies? </a:t>
            </a:r>
          </a:p>
          <a:p>
            <a:pPr lvl="1"/>
            <a:r>
              <a:rPr lang="en-US" dirty="0" smtClean="0"/>
              <a:t>1) it requires a multidimensional approach;</a:t>
            </a:r>
          </a:p>
          <a:p>
            <a:pPr lvl="1"/>
            <a:r>
              <a:rPr lang="en-US" dirty="0" smtClean="0"/>
              <a:t>2) it provides Food Studies with a productive set of critical research questions (the Utopian Studies questions)</a:t>
            </a:r>
          </a:p>
          <a:p>
            <a:pPr lvl="1"/>
            <a:r>
              <a:rPr lang="en-US" dirty="0" smtClean="0"/>
              <a:t>3) It will benefit from IT advancements – contribution to the Digital Humanities</a:t>
            </a:r>
            <a:endParaRPr lang="en-US" dirty="0"/>
          </a:p>
          <a:p>
            <a:endParaRPr lang="en-US" dirty="0"/>
          </a:p>
        </p:txBody>
      </p:sp>
    </p:spTree>
    <p:extLst>
      <p:ext uri="{BB962C8B-B14F-4D97-AF65-F5344CB8AC3E}">
        <p14:creationId xmlns:p14="http://schemas.microsoft.com/office/powerpoint/2010/main" val="16181768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Utopian thinking</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1) It sets goals (utopian on the horizon)</a:t>
            </a:r>
          </a:p>
          <a:p>
            <a:endParaRPr lang="en-US" dirty="0"/>
          </a:p>
          <a:p>
            <a:r>
              <a:rPr lang="en-US" dirty="0" smtClean="0"/>
              <a:t>2) It implies awareness of the fact that societies work as systems</a:t>
            </a:r>
          </a:p>
          <a:p>
            <a:pPr marL="0" lvl="1" indent="0">
              <a:buNone/>
            </a:pPr>
            <a:endParaRPr lang="pt-PT" sz="3200" dirty="0"/>
          </a:p>
          <a:p>
            <a:pPr marL="342900" lvl="1" indent="-342900">
              <a:buFont typeface="Arial"/>
              <a:buChar char="•"/>
            </a:pPr>
            <a:r>
              <a:rPr lang="en-US" sz="3200" dirty="0" smtClean="0"/>
              <a:t>3) It forces us to devise alternative forms of organization </a:t>
            </a:r>
          </a:p>
          <a:p>
            <a:endParaRPr lang="en-US" dirty="0" smtClean="0"/>
          </a:p>
          <a:p>
            <a:pPr lvl="1"/>
            <a:endParaRPr lang="en-US" dirty="0" smtClean="0"/>
          </a:p>
          <a:p>
            <a:endParaRPr lang="en-US" dirty="0"/>
          </a:p>
          <a:p>
            <a:endParaRPr lang="en-US" dirty="0"/>
          </a:p>
        </p:txBody>
      </p:sp>
    </p:spTree>
    <p:extLst>
      <p:ext uri="{BB962C8B-B14F-4D97-AF65-F5344CB8AC3E}">
        <p14:creationId xmlns:p14="http://schemas.microsoft.com/office/powerpoint/2010/main" val="7765111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Studies &amp; Utopian Studies</a:t>
            </a:r>
            <a:endParaRPr lang="en-US" dirty="0"/>
          </a:p>
        </p:txBody>
      </p:sp>
      <p:sp>
        <p:nvSpPr>
          <p:cNvPr id="3" name="Content Placeholder 2"/>
          <p:cNvSpPr>
            <a:spLocks noGrp="1"/>
          </p:cNvSpPr>
          <p:nvPr>
            <p:ph idx="1"/>
          </p:nvPr>
        </p:nvSpPr>
        <p:spPr/>
        <p:txBody>
          <a:bodyPr/>
          <a:lstStyle/>
          <a:p>
            <a:r>
              <a:rPr lang="pt-PT" dirty="0" err="1" smtClean="0"/>
              <a:t>What</a:t>
            </a:r>
            <a:r>
              <a:rPr lang="pt-PT" dirty="0" smtClean="0"/>
              <a:t> </a:t>
            </a:r>
            <a:r>
              <a:rPr lang="pt-PT" dirty="0" err="1" smtClean="0"/>
              <a:t>may</a:t>
            </a:r>
            <a:r>
              <a:rPr lang="pt-PT" dirty="0" smtClean="0"/>
              <a:t> </a:t>
            </a:r>
            <a:r>
              <a:rPr lang="pt-PT" dirty="0" err="1" smtClean="0"/>
              <a:t>Food</a:t>
            </a:r>
            <a:r>
              <a:rPr lang="pt-PT" dirty="0" smtClean="0"/>
              <a:t> </a:t>
            </a:r>
            <a:r>
              <a:rPr lang="pt-PT" dirty="0" err="1" smtClean="0"/>
              <a:t>Studies</a:t>
            </a:r>
            <a:r>
              <a:rPr lang="pt-PT" dirty="0" smtClean="0"/>
              <a:t> </a:t>
            </a:r>
            <a:r>
              <a:rPr lang="pt-PT" dirty="0" err="1" smtClean="0"/>
              <a:t>bring</a:t>
            </a:r>
            <a:r>
              <a:rPr lang="pt-PT" dirty="0" smtClean="0"/>
              <a:t> to </a:t>
            </a:r>
            <a:r>
              <a:rPr lang="pt-PT" dirty="0" err="1" smtClean="0"/>
              <a:t>Utopian</a:t>
            </a:r>
            <a:r>
              <a:rPr lang="pt-PT" dirty="0" smtClean="0"/>
              <a:t> </a:t>
            </a:r>
            <a:r>
              <a:rPr lang="pt-PT" dirty="0" err="1" smtClean="0"/>
              <a:t>Studies</a:t>
            </a:r>
            <a:r>
              <a:rPr lang="pt-PT" dirty="0" smtClean="0"/>
              <a:t>?</a:t>
            </a:r>
          </a:p>
          <a:p>
            <a:endParaRPr lang="pt-PT" dirty="0" smtClean="0"/>
          </a:p>
          <a:p>
            <a:pPr lvl="1"/>
            <a:r>
              <a:rPr lang="pt-PT" dirty="0" smtClean="0"/>
              <a:t>to </a:t>
            </a:r>
            <a:r>
              <a:rPr lang="pt-PT" dirty="0" err="1" smtClean="0"/>
              <a:t>uncover</a:t>
            </a:r>
            <a:r>
              <a:rPr lang="pt-PT" dirty="0" smtClean="0"/>
              <a:t> </a:t>
            </a:r>
            <a:r>
              <a:rPr lang="pt-PT" dirty="0" err="1" smtClean="0"/>
              <a:t>hidden</a:t>
            </a:r>
            <a:r>
              <a:rPr lang="pt-PT" dirty="0" smtClean="0"/>
              <a:t> </a:t>
            </a:r>
            <a:r>
              <a:rPr lang="pt-PT" dirty="0" err="1" smtClean="0"/>
              <a:t>meanings</a:t>
            </a:r>
            <a:r>
              <a:rPr lang="pt-PT" dirty="0" smtClean="0"/>
              <a:t>” </a:t>
            </a:r>
            <a:r>
              <a:rPr lang="pt-PT" dirty="0" err="1" smtClean="0"/>
              <a:t>by</a:t>
            </a:r>
            <a:r>
              <a:rPr lang="pt-PT" dirty="0" smtClean="0"/>
              <a:t> </a:t>
            </a:r>
            <a:r>
              <a:rPr lang="pt-PT" dirty="0" err="1" smtClean="0"/>
              <a:t>asking</a:t>
            </a:r>
            <a:r>
              <a:rPr lang="pt-PT" dirty="0" smtClean="0"/>
              <a:t> </a:t>
            </a:r>
            <a:r>
              <a:rPr lang="pt-PT" dirty="0" err="1" smtClean="0"/>
              <a:t>pertinent</a:t>
            </a:r>
            <a:r>
              <a:rPr lang="pt-PT" dirty="0" smtClean="0"/>
              <a:t> </a:t>
            </a:r>
            <a:r>
              <a:rPr lang="pt-PT" dirty="0" err="1" smtClean="0"/>
              <a:t>questions</a:t>
            </a:r>
            <a:endParaRPr lang="en-US" dirty="0"/>
          </a:p>
        </p:txBody>
      </p:sp>
    </p:spTree>
    <p:extLst>
      <p:ext uri="{BB962C8B-B14F-4D97-AF65-F5344CB8AC3E}">
        <p14:creationId xmlns:p14="http://schemas.microsoft.com/office/powerpoint/2010/main" val="8329808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Lyman Sargent </a:t>
            </a:r>
            <a:endParaRPr lang="en-US" dirty="0"/>
          </a:p>
        </p:txBody>
      </p:sp>
      <p:sp>
        <p:nvSpPr>
          <p:cNvPr id="3" name="Content Placeholder 2"/>
          <p:cNvSpPr>
            <a:spLocks noGrp="1"/>
          </p:cNvSpPr>
          <p:nvPr>
            <p:ph idx="1"/>
          </p:nvPr>
        </p:nvSpPr>
        <p:spPr>
          <a:xfrm>
            <a:off x="457200" y="1417638"/>
            <a:ext cx="8229600" cy="4525963"/>
          </a:xfrm>
        </p:spPr>
        <p:txBody>
          <a:bodyPr/>
          <a:lstStyle/>
          <a:p>
            <a:r>
              <a:rPr lang="en-GB" dirty="0"/>
              <a:t>Much utopianism is concerned with the “big” questions of economic, political, and social systems and downplays such apparently ‘little’ questions as what people eat. But </a:t>
            </a:r>
            <a:r>
              <a:rPr lang="en-GB" b="1" dirty="0"/>
              <a:t>once one asks what people eat, questions arise about</a:t>
            </a:r>
            <a:r>
              <a:rPr lang="en-GB" dirty="0"/>
              <a:t> </a:t>
            </a:r>
            <a:r>
              <a:rPr lang="en-GB" b="1" dirty="0"/>
              <a:t>how the food is produced, how it is prepared and who prepares it, how it is served and who serves it, who cleans up after the meal, and what happens to the leftovers</a:t>
            </a:r>
            <a:r>
              <a:rPr lang="en-GB" dirty="0"/>
              <a:t>. </a:t>
            </a:r>
            <a:endParaRPr lang="en-US" dirty="0"/>
          </a:p>
        </p:txBody>
      </p:sp>
    </p:spTree>
    <p:extLst>
      <p:ext uri="{BB962C8B-B14F-4D97-AF65-F5344CB8AC3E}">
        <p14:creationId xmlns:p14="http://schemas.microsoft.com/office/powerpoint/2010/main" val="27131623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6326215"/>
          </a:xfrm>
        </p:spPr>
        <p:txBody>
          <a:bodyPr>
            <a:normAutofit/>
          </a:bodyPr>
          <a:lstStyle/>
          <a:p>
            <a:endParaRPr lang="en-GB" dirty="0" smtClean="0"/>
          </a:p>
          <a:p>
            <a:r>
              <a:rPr lang="en-GB" dirty="0" smtClean="0"/>
              <a:t>And </a:t>
            </a:r>
            <a:r>
              <a:rPr lang="en-GB" dirty="0"/>
              <a:t>these questions clearly imply such issues as the </a:t>
            </a:r>
            <a:r>
              <a:rPr lang="en-GB" b="1" dirty="0"/>
              <a:t>nature of families and communities</a:t>
            </a:r>
            <a:r>
              <a:rPr lang="en-GB" dirty="0"/>
              <a:t>, </a:t>
            </a:r>
            <a:r>
              <a:rPr lang="en-GB" b="1" dirty="0"/>
              <a:t>gender relations, rural/urban relations, the economics and mechanics of production, distribution, and consumption, and sanitation</a:t>
            </a:r>
            <a:r>
              <a:rPr lang="en-GB" dirty="0"/>
              <a:t>, and these issues also clearly relate to the </a:t>
            </a:r>
            <a:r>
              <a:rPr lang="en-GB" b="1" dirty="0"/>
              <a:t>political system and how decisions about these questions are made</a:t>
            </a:r>
            <a:r>
              <a:rPr lang="en-GB" dirty="0"/>
              <a:t> (Sargent 2015).  </a:t>
            </a:r>
            <a:endParaRPr lang="en-GB" dirty="0" smtClean="0"/>
          </a:p>
          <a:p>
            <a:endParaRPr lang="en-GB" dirty="0" smtClean="0"/>
          </a:p>
          <a:p>
            <a:pPr marL="0" indent="0">
              <a:buNone/>
            </a:pPr>
            <a:endParaRPr lang="en-US" dirty="0"/>
          </a:p>
        </p:txBody>
      </p:sp>
    </p:spTree>
    <p:extLst>
      <p:ext uri="{BB962C8B-B14F-4D97-AF65-F5344CB8AC3E}">
        <p14:creationId xmlns:p14="http://schemas.microsoft.com/office/powerpoint/2010/main" val="9834059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Studies &amp; Utopian Studies</a:t>
            </a:r>
          </a:p>
        </p:txBody>
      </p:sp>
      <p:sp>
        <p:nvSpPr>
          <p:cNvPr id="3" name="Content Placeholder 2"/>
          <p:cNvSpPr>
            <a:spLocks noGrp="1"/>
          </p:cNvSpPr>
          <p:nvPr>
            <p:ph idx="1"/>
          </p:nvPr>
        </p:nvSpPr>
        <p:spPr/>
        <p:txBody>
          <a:bodyPr/>
          <a:lstStyle/>
          <a:p>
            <a:r>
              <a:rPr lang="pt-PT" dirty="0" err="1"/>
              <a:t>What</a:t>
            </a:r>
            <a:r>
              <a:rPr lang="pt-PT" dirty="0"/>
              <a:t> </a:t>
            </a:r>
            <a:r>
              <a:rPr lang="pt-PT" dirty="0" err="1"/>
              <a:t>may</a:t>
            </a:r>
            <a:r>
              <a:rPr lang="pt-PT" dirty="0"/>
              <a:t> </a:t>
            </a:r>
            <a:r>
              <a:rPr lang="pt-PT" dirty="0" err="1" smtClean="0"/>
              <a:t>Utopian</a:t>
            </a:r>
            <a:r>
              <a:rPr lang="pt-PT" dirty="0" smtClean="0"/>
              <a:t> </a:t>
            </a:r>
            <a:r>
              <a:rPr lang="pt-PT" dirty="0" err="1" smtClean="0"/>
              <a:t>Studies</a:t>
            </a:r>
            <a:r>
              <a:rPr lang="pt-PT" dirty="0" smtClean="0"/>
              <a:t> </a:t>
            </a:r>
            <a:r>
              <a:rPr lang="pt-PT" dirty="0" err="1"/>
              <a:t>bring</a:t>
            </a:r>
            <a:r>
              <a:rPr lang="pt-PT" dirty="0"/>
              <a:t> to </a:t>
            </a:r>
            <a:r>
              <a:rPr lang="pt-PT" dirty="0" err="1" smtClean="0"/>
              <a:t>Food</a:t>
            </a:r>
            <a:r>
              <a:rPr lang="pt-PT" dirty="0" smtClean="0"/>
              <a:t> </a:t>
            </a:r>
            <a:r>
              <a:rPr lang="pt-PT" dirty="0" err="1"/>
              <a:t>Studies</a:t>
            </a:r>
            <a:r>
              <a:rPr lang="pt-PT" dirty="0" smtClean="0"/>
              <a:t>?</a:t>
            </a:r>
          </a:p>
          <a:p>
            <a:endParaRPr lang="pt-PT" dirty="0"/>
          </a:p>
          <a:p>
            <a:pPr lvl="1"/>
            <a:r>
              <a:rPr lang="pt-PT" dirty="0" err="1" smtClean="0"/>
              <a:t>It</a:t>
            </a:r>
            <a:r>
              <a:rPr lang="pt-PT" dirty="0" smtClean="0"/>
              <a:t> </a:t>
            </a:r>
            <a:r>
              <a:rPr lang="pt-PT" dirty="0" err="1" smtClean="0"/>
              <a:t>offers</a:t>
            </a:r>
            <a:r>
              <a:rPr lang="pt-PT" dirty="0" smtClean="0"/>
              <a:t> a </a:t>
            </a:r>
            <a:r>
              <a:rPr lang="pt-PT" dirty="0" err="1"/>
              <a:t>h</a:t>
            </a:r>
            <a:r>
              <a:rPr lang="pt-PT" dirty="0" err="1" smtClean="0"/>
              <a:t>olistic</a:t>
            </a:r>
            <a:r>
              <a:rPr lang="pt-PT" dirty="0" smtClean="0"/>
              <a:t> </a:t>
            </a:r>
            <a:r>
              <a:rPr lang="pt-PT" dirty="0" err="1" smtClean="0"/>
              <a:t>prospective</a:t>
            </a:r>
            <a:r>
              <a:rPr lang="pt-PT" dirty="0" smtClean="0"/>
              <a:t> </a:t>
            </a:r>
            <a:r>
              <a:rPr lang="pt-PT" dirty="0" err="1" smtClean="0"/>
              <a:t>critical</a:t>
            </a:r>
            <a:r>
              <a:rPr lang="pt-PT" dirty="0" smtClean="0"/>
              <a:t> </a:t>
            </a:r>
            <a:r>
              <a:rPr lang="pt-PT" dirty="0" err="1" smtClean="0"/>
              <a:t>approach</a:t>
            </a:r>
            <a:r>
              <a:rPr lang="pt-PT" dirty="0" smtClean="0"/>
              <a:t> to </a:t>
            </a:r>
            <a:r>
              <a:rPr lang="pt-PT" dirty="0" err="1" smtClean="0"/>
              <a:t>food</a:t>
            </a:r>
            <a:r>
              <a:rPr lang="pt-PT" dirty="0" smtClean="0"/>
              <a:t> </a:t>
            </a:r>
            <a:r>
              <a:rPr lang="pt-PT" dirty="0" err="1" smtClean="0"/>
              <a:t>issues</a:t>
            </a:r>
            <a:endParaRPr lang="pt-PT" dirty="0" smtClean="0"/>
          </a:p>
          <a:p>
            <a:pPr lvl="1"/>
            <a:endParaRPr lang="pt-PT" dirty="0" smtClean="0"/>
          </a:p>
          <a:p>
            <a:pPr lvl="1"/>
            <a:r>
              <a:rPr lang="en-US" dirty="0" smtClean="0"/>
              <a:t>R</a:t>
            </a:r>
            <a:r>
              <a:rPr lang="pt-PT" dirty="0" err="1" smtClean="0"/>
              <a:t>edirects</a:t>
            </a:r>
            <a:r>
              <a:rPr lang="pt-PT" dirty="0" smtClean="0"/>
              <a:t> </a:t>
            </a:r>
            <a:r>
              <a:rPr lang="pt-PT" dirty="0" err="1" smtClean="0"/>
              <a:t>the</a:t>
            </a:r>
            <a:r>
              <a:rPr lang="pt-PT" dirty="0" smtClean="0"/>
              <a:t> </a:t>
            </a:r>
            <a:r>
              <a:rPr lang="en-US" dirty="0" smtClean="0"/>
              <a:t>concerns about food in the present to the imagination of future alternatives</a:t>
            </a:r>
          </a:p>
        </p:txBody>
      </p:sp>
    </p:spTree>
    <p:extLst>
      <p:ext uri="{BB962C8B-B14F-4D97-AF65-F5344CB8AC3E}">
        <p14:creationId xmlns:p14="http://schemas.microsoft.com/office/powerpoint/2010/main" val="32258257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1269</TotalTime>
  <Words>1025</Words>
  <Application>Microsoft Macintosh PowerPoint</Application>
  <PresentationFormat>On-screen Show (4:3)</PresentationFormat>
  <Paragraphs>125</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Utopia &amp; Vegetarianism :  A line of research  Scuola Grande di San Marco</vt:lpstr>
      <vt:lpstr>Food Studies </vt:lpstr>
      <vt:lpstr>Food Studies</vt:lpstr>
      <vt:lpstr>Food Studies &amp; Utopian Studies</vt:lpstr>
      <vt:lpstr>Utopian thinking</vt:lpstr>
      <vt:lpstr>Food Studies &amp; Utopian Studies</vt:lpstr>
      <vt:lpstr>Lyman Sargent </vt:lpstr>
      <vt:lpstr>PowerPoint Presentation</vt:lpstr>
      <vt:lpstr>Food Studies &amp; Utopian Studies</vt:lpstr>
      <vt:lpstr>PowerPoint Presentation</vt:lpstr>
      <vt:lpstr>Utopia &amp; Vegetarianism</vt:lpstr>
      <vt:lpstr>PowerPoint Presentation</vt:lpstr>
      <vt:lpstr>Portuguese Vegetarian Society  </vt:lpstr>
      <vt:lpstr>PowerPoint Presentation</vt:lpstr>
      <vt:lpstr>PowerPoint Presentation</vt:lpstr>
      <vt:lpstr>PowerPoint Presentation</vt:lpstr>
      <vt:lpstr>The founders and promoters</vt:lpstr>
      <vt:lpstr>Ângelo Jorge  </vt:lpstr>
      <vt:lpstr>Amílcar de Sousa</vt:lpstr>
      <vt:lpstr>Jaime de Magalhães Lima</vt:lpstr>
      <vt:lpstr>The transformative power of vegetarianism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Jaime de Magalhães Lima</vt:lpstr>
      <vt:lpstr>PowerPoint Presentation</vt:lpstr>
      <vt:lpstr>PowerPoint Presentation</vt:lpstr>
      <vt:lpstr>PowerPoint Presentation</vt:lpstr>
      <vt:lpstr>PowerPoint Presentation</vt:lpstr>
      <vt:lpstr>Ângelo Jorge</vt:lpstr>
      <vt:lpstr>PowerPoint Presentation</vt:lpstr>
      <vt:lpstr>PowerPoint Presentation</vt:lpstr>
      <vt:lpstr>PowerPoint Presentation</vt:lpstr>
      <vt:lpstr>Why did the movement die out?</vt:lpstr>
      <vt:lpstr>PowerPoint Presentation</vt:lpstr>
      <vt:lpstr>PowerPoint Presentation</vt:lpstr>
      <vt:lpstr>PowerPoint Presentation</vt:lpstr>
    </vt:vector>
  </TitlesOfParts>
  <Company>Universidade do Porto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and Non-violence: The activity of the Portuguese Vegetarian Society in Porto in the early 20th century </dc:title>
  <dc:creator>Maria de Fátima Sousa Basto Vieira</dc:creator>
  <cp:lastModifiedBy>Maria de Fátima Sousa Basto Vieira</cp:lastModifiedBy>
  <cp:revision>54</cp:revision>
  <dcterms:created xsi:type="dcterms:W3CDTF">2014-06-26T15:10:43Z</dcterms:created>
  <dcterms:modified xsi:type="dcterms:W3CDTF">2015-10-24T08:04:50Z</dcterms:modified>
</cp:coreProperties>
</file>