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444" r:id="rId3"/>
    <p:sldId id="445" r:id="rId4"/>
    <p:sldId id="446" r:id="rId5"/>
    <p:sldId id="447" r:id="rId6"/>
    <p:sldId id="427" r:id="rId7"/>
    <p:sldId id="437" r:id="rId8"/>
    <p:sldId id="438" r:id="rId9"/>
    <p:sldId id="419" r:id="rId10"/>
    <p:sldId id="433" r:id="rId11"/>
    <p:sldId id="436" r:id="rId12"/>
    <p:sldId id="448" r:id="rId13"/>
    <p:sldId id="334" r:id="rId14"/>
  </p:sldIdLst>
  <p:sldSz cx="9144000" cy="6858000" type="screen4x3"/>
  <p:notesSz cx="6662738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504D"/>
    <a:srgbClr val="A1B4D4"/>
    <a:srgbClr val="476EAB"/>
    <a:srgbClr val="7EA9D4"/>
    <a:srgbClr val="008080"/>
    <a:srgbClr val="00B4B0"/>
    <a:srgbClr val="D04202"/>
    <a:srgbClr val="D0D8E8"/>
    <a:srgbClr val="005452"/>
    <a:srgbClr val="00A2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945" autoAdjust="0"/>
  </p:normalViewPr>
  <p:slideViewPr>
    <p:cSldViewPr>
      <p:cViewPr>
        <p:scale>
          <a:sx n="66" d="100"/>
          <a:sy n="66" d="100"/>
        </p:scale>
        <p:origin x="-149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102"/>
      </p:cViewPr>
      <p:guideLst>
        <p:guide orient="horz" pos="3126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F7D18C-7E7C-4360-A380-1D87163AED46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913" cy="496887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3270" y="9428164"/>
            <a:ext cx="2887913" cy="496887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1467E-9863-416C-85CF-0B2B78854F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70604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8AF96B-9847-495D-B067-FD61772448C8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5963" y="4714876"/>
            <a:ext cx="5330813" cy="446722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913" cy="4968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3270" y="9428164"/>
            <a:ext cx="2887913" cy="4968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64954D-8E12-4E8A-9088-D7DED0C6BF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59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 CISET completo+Ca foscari.jpg"/>
          <p:cNvPicPr>
            <a:picLocks noChangeAspect="1"/>
          </p:cNvPicPr>
          <p:nvPr userDrawn="1"/>
        </p:nvPicPr>
        <p:blipFill>
          <a:blip r:embed="rId2" cstate="print"/>
          <a:srcRect r="38182" b="25963"/>
          <a:stretch>
            <a:fillRect/>
          </a:stretch>
        </p:blipFill>
        <p:spPr bwMode="auto">
          <a:xfrm>
            <a:off x="251520" y="6313313"/>
            <a:ext cx="2428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egnaposto contenuto 8" descr="Freccia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53977"/>
            <a:ext cx="9286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142621"/>
            <a:ext cx="3312368" cy="67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56A575-DD16-4665-8065-381146FF9E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238751-152E-460A-9FAB-5ED0E9ADE7BE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E17BD4-608F-4426-8606-9174C7CBF6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7191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14325" y="1168400"/>
            <a:ext cx="4191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57725" y="1168400"/>
            <a:ext cx="4191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314325" y="3683000"/>
            <a:ext cx="4191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7725" y="3683000"/>
            <a:ext cx="4191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 userDrawn="1"/>
        </p:nvCxnSpPr>
        <p:spPr>
          <a:xfrm rot="10800000">
            <a:off x="1571625" y="1071563"/>
            <a:ext cx="7072313" cy="15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egnaposto contenuto 8" descr="Frec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"/>
            <a:ext cx="9286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7" descr="Logo CISET completo+Ca foscari.jpg"/>
          <p:cNvPicPr>
            <a:picLocks noChangeAspect="1"/>
          </p:cNvPicPr>
          <p:nvPr userDrawn="1"/>
        </p:nvPicPr>
        <p:blipFill>
          <a:blip r:embed="rId3" cstate="print"/>
          <a:srcRect r="38182" b="25963"/>
          <a:stretch>
            <a:fillRect/>
          </a:stretch>
        </p:blipFill>
        <p:spPr bwMode="auto">
          <a:xfrm>
            <a:off x="251520" y="6313313"/>
            <a:ext cx="2428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Mara Manente - </a:t>
            </a:r>
            <a:r>
              <a:rPr lang="it-IT" err="1"/>
              <a:t>xxx</a:t>
            </a:r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30B1D3-2A79-4641-BA29-E5C6CC0375AE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9A6B4-5BF5-49DE-A8D2-29B28D3B67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 userDrawn="1"/>
        </p:nvCxnSpPr>
        <p:spPr>
          <a:xfrm rot="10800000">
            <a:off x="1571625" y="1071563"/>
            <a:ext cx="7072313" cy="15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egnaposto contenuto 8" descr="Frec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"/>
            <a:ext cx="9286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4ED314-4A85-4958-B415-FDFFBAAC6221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D2F8AD-76C9-48D7-9C33-D19A472980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5" descr="Logo CISET completo+Ca foscari.jpg"/>
          <p:cNvPicPr>
            <a:picLocks noChangeAspect="1"/>
          </p:cNvPicPr>
          <p:nvPr userDrawn="1"/>
        </p:nvPicPr>
        <p:blipFill>
          <a:blip r:embed="rId2" cstate="print"/>
          <a:srcRect r="38182" b="25963"/>
          <a:stretch>
            <a:fillRect/>
          </a:stretch>
        </p:blipFill>
        <p:spPr bwMode="auto">
          <a:xfrm>
            <a:off x="428625" y="6143625"/>
            <a:ext cx="2428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82A56A-FDDF-49CA-8E5C-084A8B1DE3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 rot="10800000">
            <a:off x="1571625" y="1071563"/>
            <a:ext cx="7072313" cy="15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egnaposto contenuto 8" descr="Frec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"/>
            <a:ext cx="9286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5B6168-1146-494C-9F5A-8712652DB9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 userDrawn="1"/>
        </p:nvCxnSpPr>
        <p:spPr>
          <a:xfrm rot="10800000">
            <a:off x="1571625" y="1071563"/>
            <a:ext cx="7072313" cy="15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egnaposto contenuto 8" descr="Frec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"/>
            <a:ext cx="9286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44692"/>
            <a:ext cx="2808312" cy="56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0BD6A0-2716-47F5-83A7-EA1954F297A5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0DFB8A-FBF4-48AD-AA71-924A53EC4E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2675B0-589D-4564-AF50-E0F0A495C68E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796E3B-F1F4-4835-813B-6138A53F37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500188" y="214313"/>
            <a:ext cx="71866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714375" y="1285875"/>
            <a:ext cx="79724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71813" y="62150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M. Manente		</a:t>
            </a:r>
            <a:r>
              <a:rPr lang="it-IT" err="1"/>
              <a:t>xx</a:t>
            </a:r>
            <a:r>
              <a:rPr lang="it-IT"/>
              <a:t>/</a:t>
            </a:r>
            <a:r>
              <a:rPr lang="it-IT" err="1"/>
              <a:t>xx</a:t>
            </a:r>
            <a:r>
              <a:rPr lang="it-IT"/>
              <a:t>/2012</a:t>
            </a:r>
          </a:p>
        </p:txBody>
      </p:sp>
      <p:pic>
        <p:nvPicPr>
          <p:cNvPr id="1029" name="Picture 7" descr="1 DX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72313" y="5214938"/>
            <a:ext cx="20716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CISET completo+Ca foscari.jpg"/>
          <p:cNvPicPr>
            <a:picLocks noChangeAspect="1"/>
          </p:cNvPicPr>
          <p:nvPr userDrawn="1"/>
        </p:nvPicPr>
        <p:blipFill>
          <a:blip r:embed="rId15" cstate="print"/>
          <a:srcRect r="38182" b="25963"/>
          <a:stretch>
            <a:fillRect/>
          </a:stretch>
        </p:blipFill>
        <p:spPr bwMode="auto">
          <a:xfrm>
            <a:off x="251520" y="6313313"/>
            <a:ext cx="2428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C00000"/>
          </a:solidFill>
          <a:latin typeface="Corbe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oappenninolucano.it/index.ph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neziacittametropolitana.it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a.manente03@unive.it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ciset@unive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parcoappenninolucano.it/index.php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560840" cy="1296144"/>
          </a:xfrm>
        </p:spPr>
        <p:txBody>
          <a:bodyPr lIns="0" tIns="0" rIns="0" bIns="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La risorsa turistica dell’acqua:</a:t>
            </a:r>
            <a:br>
              <a:rPr lang="it-IT" sz="3200" b="1" dirty="0" smtClean="0"/>
            </a:br>
            <a:r>
              <a:rPr lang="it-IT" sz="3200" b="1" dirty="0" smtClean="0"/>
              <a:t>L’area del Sole per un Turismo “</a:t>
            </a:r>
            <a:r>
              <a:rPr lang="it-IT" sz="3200" b="1" dirty="0" err="1" smtClean="0"/>
              <a:t>Healthy</a:t>
            </a:r>
            <a:r>
              <a:rPr lang="it-IT" sz="3200" b="1" dirty="0" smtClean="0"/>
              <a:t>”</a:t>
            </a:r>
            <a:endParaRPr lang="it-IT" b="1" i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699792" y="4581079"/>
            <a:ext cx="4608512" cy="93615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b="1" dirty="0" smtClean="0">
                <a:solidFill>
                  <a:schemeClr val="tx1"/>
                </a:solidFill>
                <a:cs typeface="Segoe UI" pitchFamily="34" charset="0"/>
              </a:rPr>
              <a:t> Mara </a:t>
            </a:r>
            <a:r>
              <a:rPr lang="it-IT" sz="2000" b="1" dirty="0" err="1" smtClean="0">
                <a:solidFill>
                  <a:schemeClr val="tx1"/>
                </a:solidFill>
                <a:cs typeface="Segoe UI" pitchFamily="34" charset="0"/>
              </a:rPr>
              <a:t>Manente</a:t>
            </a:r>
            <a:r>
              <a:rPr lang="it-IT" sz="2000" b="1" dirty="0" smtClean="0">
                <a:solidFill>
                  <a:schemeClr val="tx1"/>
                </a:solidFill>
                <a:cs typeface="Segoe UI" pitchFamily="34" charset="0"/>
              </a:rPr>
              <a:t>, direttore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b="1" dirty="0" err="1" smtClean="0">
                <a:solidFill>
                  <a:schemeClr val="tx1"/>
                </a:solidFill>
                <a:cs typeface="Segoe UI" pitchFamily="34" charset="0"/>
              </a:rPr>
              <a:t>CISET-Ca</a:t>
            </a:r>
            <a:r>
              <a:rPr lang="it-IT" sz="2000" b="1" dirty="0" smtClean="0">
                <a:solidFill>
                  <a:schemeClr val="tx1"/>
                </a:solidFill>
                <a:cs typeface="Segoe UI" pitchFamily="34" charset="0"/>
              </a:rPr>
              <a:t>’ </a:t>
            </a:r>
            <a:r>
              <a:rPr lang="it-IT" sz="2000" b="1" dirty="0" err="1" smtClean="0">
                <a:solidFill>
                  <a:schemeClr val="tx1"/>
                </a:solidFill>
                <a:cs typeface="Segoe UI" pitchFamily="34" charset="0"/>
              </a:rPr>
              <a:t>Foscari</a:t>
            </a:r>
            <a:endParaRPr lang="it-IT" sz="2000" b="1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>
              <a:solidFill>
                <a:schemeClr val="tx1"/>
              </a:solidFill>
              <a:cs typeface="Segoe UI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1143000" y="4286250"/>
            <a:ext cx="7286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Segnaposto contenuto 8" descr="Frec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263" y="4429125"/>
            <a:ext cx="280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" descr="Torna alla homepage">
            <a:hlinkClick r:id="rId3" tooltip="Torna alla homepag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-9144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Torna alla homepage">
            <a:hlinkClick r:id="rId3" tooltip="Torna alla homepag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-9144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9" descr="data:image/jpeg;base64,/9j/4AAQSkZJRgABAQAAAQABAAD/2wCEAAkGBhQQEBUUEhQSFBQUFxIWFxUVFRQVFxcWFhQaFBgYFBUYHCYfFxskGhQSHy8gIycpLiwsFx4xNTAqNSYrLCkBCQoKDgwOGg8PGiwkHyQvKiwqLCwpLCwsLCwpKS8pLCksLCwsLCwsLCwpKSkpLCwsLCwvLCwvLCwsLCwsLCwsLP/AABEIAQMAwwMBIgACEQEDEQH/xAAcAAABBQEBAQAAAAAAAAAAAAAAAgMFBgcEAQj/xABNEAABAwIDAwcHCQUFBgcAAAABAAIDBBEFEiEGEzEUIkFRYXGRBzJCUoGS0SNTcoKhsbKzwRUkNWJzMzQ2Q8IldKKj0vAWJmODtMPh/8QAGwEAAgMBAQEAAAAAAAAAAAAAAAECAwQFBgf/xAA1EQACAgAFAQQJAwMFAAAAAAAAAQIRAwQSEyFBMTJRgQUGFCJhcZGhwdHh8BZC8SNSU2Kx/9oADAMBAAIRAxEAPwDcV5dJl809x+5VtmIyD0z7dfvXK9IelMPIuKxIt3fZ8P8AJfhYLxLos6FXRjEnWPAJX7ak/l8FiXrHlH0l9F+pZ7JifAsCFX/21J/L4JJxmTrHgEP1jynhL6fuHsmJ8Cw3RdVw4rJ632D4JBxGT13KqXrNll2Ql9v1GsnPxRZ15dVc1r/Xd4lecrf67veKqfrPhf8AG/qiXscvEtN17dVXlb/Xd7xShXP9d3iU16z4XXDf1QvY5eJZ7ouq2MTk9c/Z8EftWT1/sHwVn9S5b/bL6L9Rexz8UWW68uqy7EZD6Z9mn3JHK3+u73ioS9ZsHpCX2/caycvFFpuvVV21zx6bvG/3p5uMSDpB7wFOHrLln3oyX0f5E8nPo0WJCr/7ak/l8F5+2pOtvgrv6jyn/b6fuR9kxCwry6rxxiTrHgEg4pJ658B8FW/WXKrsjL6L9SXsc/gWS69VXNfIfTd42Uxg1QXMNzcgnj4rRkfTWFnMbajFri+aIYmXlhx1NkghCF3TMeOGip5NlcCqjWC0jx1Od968t6x4WqOHLwb+9fobsm6bQjMjMkXRdeQ2jfYvMjMkXRdG0Fi8yMyRdF0bQWLzIzJF0XRtBYvMjMkXRdG0Fi7ozJF0XRtBYvMjMkXRdG0Fi8yMyRdF0bQWLujMkXRdG0Fi7ozJF0XRtBYvMpfZ5+rx9E/eoW6mNnfOf3N+8rq+h4ac5B/P/wAZRmH/AKbJ1CEL6GckCqligtM/v/S6tqqGLn5d/ePuC4npqOrBj8/wzVln7zOe6LpF0Zl5XaN1i7oukXRdG0Fi7oukXRdG0Fi7ouiOFztWtce4EpB0Utlrmg1C7oukXRdR2gsXdF0i6MyNoLF3RdIzIzI2gsXdF0i6MyNoLF3RdIzIzI2gsXdF0jMjMjaCxd1N7Nt88/RH3lQOZWfAIrQg+sSftt+i6vonBvMqXgm/x+SjMS9wk0IQvYHOBVHHNJ3/AFfwhW5VHaI/vB7m/cuZ6TjqwV8/1L8B1I4MyMybui689tm2xzMjMm7oujbCxzMpDBKMSyc7VrRcjr6h/wB9Si7qY2ZqAJS0+kNO8a/dfwWjK4UXjRUuyyGJL3XRaGtsoraCjaYy/wBJttesXtY+KllGuxmFznRuNtS05hzTbQi/xXpMxGEoOEq57L8TDC07RVMyMymcS2fI50Wo45en6vX3KDJXmMXLTwnUkb44ikuBd0XTd0XVW2SscujMm7oujbCxy6MybzIujbCxzMi6bui6NsLHLozJu6Lo2wscurfgn9gzuP4iqZdXPBP7uzuP3ldT0XGsV/L8oz5h+6juQhC9AYwVP2kP7we5v3K4Kl7SH95d3M/CFhzyvD8y7B7xwXRdN5kZlxdBrscui6bzIzJ6AsculRylpDgbEEEd4TOZGZGihWX+gqxLG146Rw6j0jxVX2gozHMT6L+cO/pHjr7V37IyEteOgEEd5Gv3BS+I0ImjLT7D1HoK7M4e0YK8TKntzKjRYtJD5p09U6j/APPYpCWeGq4/JS9Z8095+NioOeIscWu0LTYpGZc2M5RWmXK8GXuKfKOqrpHxOs8W6j0EdYPSmbpyHEHNblNnM9V2o+qeLT3JqVzfRvbqPEe3p+xVShHtiSTfU9ui6bzIzKOglY5dF03mRmRoCxy6LpvMjMjQFjl0XTeZGZGgLHLq74Q20Ef0W/bqqJmWgULbRMHU1v4QujkI1Jsz4z4Q+hCF1jMCpO0x/eXdzPwhXZZ5tnikcNS/eODdGWHEnmDgBqs2Zg5xSS6lmG0nbOe68fKGgkkADUkmwHeVXJ9s4x5jHu77NH6lV/EsZkqDzzZvQ0aNHxPaVXg+jcSb95UhTzUIrjknsT2yAOWEB387r2+q3ifb4KJ/8VVF75x3ZGW+5RKk9nMAkrqhsMel9XOtcMYOLj9gA6SQuzDJ4GHHurz5MLxsSb7S37HVk1e8s3dsvnSjzG9QcD0nqF/YNVfYNkYx5znuPZZo+P2qQwbB46SFsULcrW+Lj0uceknrXcudLL4OpuMTZGc6psapqVsbcrAAB0D9etOoQrEq7BFa2toNBKOxru7oP6e0Ks5lf8XhzwSD+Rx9oFx9oCz265uZw0p2upow5cC7oukXRdZdBbYu6LpF0XRpCxd0XSLoujQFjl15dZ7tlVuFUcsjrBjBZriMp1uDY6Hp9oXTsrtDK+dscjy5rmlovqbtbcG/G5sbrov0bLZ3U+l0Y1m47mhrrRd5Zg1pc4gNAJJPAAaklVWo2/bvA2Nl2ZgC9xsbXsS1oH3+Cf21xF0cAa0NIlzMcTfQWB07ePgqAtOQyEMSGvEXyKc1mpQlph5myErR4PNb3D7lgP8A49Igtu/lQLXvzOHnHpv2fat6w6TNDG7jmYw+LQVXg5WeBetFzxoYndOhCEK8QLB/KQ6+KVHfEPCFi3hYF5QP4nU/Tb+Wxact3ijH7pX0IQt5kABbtsDsqKGmGYfLS2dIerqZ3Nv4kqgeSzZrlFTv3i8cBBF+DpTq33Rzu/KtmCxZjE/tRqwYf3MEIQshoBCEiWUNaXOIAAJJJsABqSSeAQBD7Z4sKWhmkvZ2QsZ9N/Nbp08b9wKyKg2v6Jm/Wb+rfh4J7ygbYcumDYydxETk6M7uBeR9g7O8qqLXHKwnD30ZpY0lL3WaRDUte0OaQ4HgQl5ln2H4k+B12HQ8Wnge8fqrlhuLMnbdpsRxaeI+I7VzMxk5YXK5RrwsdT46nfmRmSLousmkvsXmSZZg1pceDQSe4C5TFVWNiaXvcGtHSfuHWexVbF9smyRvjjY7nAtzOIGh00aL9Har8HLTxXwuCrExo4a5ZWKmcyPc88XOc4+03/VIa8jUEg9YNj4rxC9RSqjgXzZatr8RZJDC0Oa5+jnAG9rx9PVqVVUIVeDhLCjpRZi4jxJamC+mNkKneYfSv64Ib94YAftBXzOvonybOvhVL9Ajwe4foqM2vdRflH7zLMhCFzjoAVgG3j74lU/1LeDGj9FvxXz3tjJmxCqP/rSD3Tl/Rast3mUY/YiHSooi9wa0EucQ0AcSSbAD2pKvHkowDf1RncLsp7EdsjvN8BmPflWuctMWzNGOp0afstgYoqWOEWu0XeR6Tzq4+Og7AFLLxRDtraXlDKcStfK85Q1nPsQCecRo3QHiVy+ZOzfwiYXl1UYNuHSYqaIRtDW7wOeXEuJbHn0FgB0dazbbbH6iSrqInzSGNksjWszWaGtcQBlFgdOu6thguTorliJKzVsb2+pKS4dKHvH+XFZ7r9Rto32kLK9rNvpq/mf2UPzbTcu6jI70u7Qd/FVderXDBjHkzyxXIEIQryoEuCdzHBzSQRwITRkA6Qm3VIHairDVRccO2lY8WlIY4Dj6J9vQexcGIbbgG0LL/wAz7gexo18SFVZZy7uTazxyWFqtryJSzc2qR012JSTuzSOLuocAO4DQLmQhbElFUjK23ywQheFwCZE9QmzOEgzosB9fRHk0/hVN9B35jl83GU9a+i/JS6+EU3dL+fIseb7qNeV7z+RbUIQucdE8K+cMcmz1U7h6U0x9hkcV9HSOsCeoX8F8yufc369fHVa8r2sz4/QStnwyshwTDoxMflXgvMbfPfI7UgDoDRlbc6c32LJcHmZHM2SQZmx8/J67m+Y3uLst+wFeYrislVK6WZ2Z7uJ6AOhrR0AdAWjEhraXQphLTz1JnaTb6prSWl26iP8AlRkgEfzu4v8Au7E1sB/E6b6bvy3qAVg2A/idN9N35b05RUYNISbclZZ8K/xLL9Kb8hU7a7+/1X9eb8ZVxwr/ABLL9Kb8hU7a7+/1X9eb8ZVeH3vJE5d3zZEoXiYlqrcNVpSsobS7R58gHFcktQTw0Cbc6/FeKaiVSm2CF5dF0ys9QvLrwyAdKBikh8lkh0/UmUmwFukJSEISECEIQAL6H8j8l8Ih7HTj/nOP6r54W++RSS+F29WaYfhdr7yy5ruGrK98vyEIXOOkc+IOtFIeFmPN/qlfNLeA7gvpPFmF0EoHExyAd5YQvmrOANSAtmV6mXH6C0Jh1awekPZqmnYm3oBPgFsM2pHYp/YD+J0303flvVOdiZ6AB9qsHk4q3OxalBOmd2mnzb1Ga91hGa1IvOFf4ll+lN+QqTtlUtbX1VyP7ebTp88q0YO7/wA1y/Sn/wDjqh7bfxKr/wB4n/MKqw+95IniSqPmzgmrb9yZM/YmULVZkbscMxSS89aShFiBCEJACEIQAIQhAAhCEACEIQALdfIY6+HSDqqJPtjjKwpbd5B3fuU/9f8A+pnwKz5nuGnLd801CELmnTPHBYZJQxgn5OPQkeY34LcysSqHc930nfeVdhdSMjn5HH83H7jfgjkcfzcfuN+CczIzK+mQpDfI4/m4/cb8FMbIUrBXQEMYDmOoa0HzHdNlF5lL7In9+g+kfwOUZdgJIm6CBv7ce7K3NeTWwv8A2XXxVa2ipWGrnJYwneyalrfWPYrPQH/bb++T8pVvaE/vc/8AVk/EVCPb5DaRF8jj+bj9xvwRyOP5uP3G/BOZkZlbQqQ3yOP5uP3G/BHIo/m4/cb8E5mRmRQUhvkcfzcfuN+CORx/Nx+434JzMjMigpDfI4/m4/cb8Ecjj+bj9xvwTmZGZFBSG+RR/Nx+434I5HH83H7jfgnMyMyKCkN8jj+bj9xvwRyOP5uP3G/BOZkZkUFIb5HH83H7jfgjkcfzcfuN+CczIzIoKQ3yOP5uP3G/BaH5M4mthlyta35QcAB6A6lQMy0Pybf3eX+r/oaq8TujjVlvQhCzFgmR1gT1arDC++vXqtxntlNzYWNz1C3FZuNho3ENirYHk8BzbnuDXlXYUkrshJFWui6tFT5PJIxmfPTtbwzPLmi/VchNU2wj5SRHU0ryNSGPLrd9gtGuPiQplcupfZA/v0H0j+By6X7GFri11XRhwNiDJYg9RBGhU1gGwksFRHK6SItYSbNzEm7SNLi3SoynGnyNJjVAf9uP75PylWtoj+9z/wBWT8RVzpMOibiT5+UwElzhuswzZnNyBvHU36Fz41sOzeSTy1Ija97nasAAzG9rl+qhGST58BtOiiXRdXyl8m8L2hwqHvadQWhliOw6rsZ5NqYcXzH6zR9zVPdiLSzN7outJZslh7X5CQX+oZzm4ZvNDgeGvcumj2dw+QkRshkIGuWQvsOs84pby8A0mW3Rdai/C8NYS1wpWkHUOey4PUQTcJ+o2doWtzPiga3TnGzRrw1uEt5eA9Bk90XWmt2Yw6ckRiMm1zupiSB12Djpr1KMGw9HK7LDVEn1Q+J58BqmsWItLKLdF1c6jYKCNzWPq8rnea1wYCejQFy6JvJ3BEM0tS5o4Xdu2C/e5PciGllEui6vo2OoG2zVB5wuLzRDML2uLAXGh1C7pdjKCEAyc0HQF8zmgnja9xrxS3YhpZml0XWm0uyOHy33Ya+3HJM91u+ztEwdk8OkdkY8Z7kZWz3dcceaST0FG7ENLM5utJ8m7f3V565XfgYo7FNgKeO37zur3tvSyxt1at6wpzYymZBCYhNDK4Oc47t4dobAXHEcFHEmpR4HFUywoQhZiwTIwOBBFwQQR1g6FZbUYfEIa11g10VQGxEGxA3hGVvZa/hdalI8NBJNgNST0AKhbM4bTVVTUukDZHCZ7oxm0LC4nNlBs4XLezVWQdWyMkS20UubCS+UAuMUR16HuDRfvu4lMbC0rY5almUBzXRa9OVzL27rgn2pflFqgKZseYAySM0v6LbknuBy+K49lzHT4jNEyXO17GZXOcHFzmgG1xxIBf7Amu4xdRjHqamZiTt+GiN0Bc7jrISdRbXMbKQ2TqJI8Ke91xkbM6O/qhtxbszB1lH7QsjqMRezMwk07mN1GkwJytH81+jtUtgNXyrDCwEF4ifEW9IOUtZfvAanLuryBdpE4FsvvaejmjDQ9spfI4kgua2XhwNyMotwUjtO0TYhSQPGaPnvc3oOh4+59pXDs9tGY6ejhiyGR8rmPabktYXucTYEW0cD7Cu3aR4ixKkmeQ1lnsLjwHncT0eeE+dXPxDihzYGTK2ohvzYpnhvYCSLeLSfaVbFUtgGZuUy+jJM7L2gXP8ArVtVc+8Sj2Gc7afI4gyVgALI45X29K0hYb9d22HcpnYSmYHVRY0C072tsODBq1o7NVy46xk+JGIubz6V8WpGkji5zR36tNk55NiRBNm0Il1v0WYL3U33CK7SG2op2crnflblidSZxbR2c3dm67jRXLafCHVFNuo8o50Z5xIblabngD0KhYkyOfl029s4SN3bQ4Wkbmy3I9Lmi4srhi+OgYXvWkEvjawEa89wyu9o53gnJPihLqcewtI10lTUMaGsc8xxtGgDAc3D3PtStkqCNtbWZWNG7e1rLDzQc9w3qBsPBe7GYjZ3JmGN0ccLH5m6kyOILwXA2Ni5w4dARslWsdW1tntO8e1zLEc4DPct6wLjxUXfI10Iavpm1LsSleMzosrWH1Q1xbp7GfaetTeKSb7Bg94zOETHXPrCzc3fx8VCVdQ2A4nG8hrpC0sB9IOc46dekgKmsQZusGDXkAmFgsdOcbOy9/HTsUn08heJWsLia99LFI1pcyd0brjjG5u8aD1i7n+Kt237WmksQC4yRBvYS7Ujty5h7VW4qYCtoZGm7ZmwEkG43kbN24d4sPaSpjb+oY408JeG5pWuebgFrPNzHq852vYh8yQLsZ1bCwtYyoYAA5lRKwnpIaebfuuQuPCKGMYxUWY0ZGBzdPNc4MzEdpzO8SjYmRkVVVQCTMM7SwlwJdbMHa9JGl1HVuKtZWVz2SNaTDlY4OAu8Bgs09JBB07EqdsfREv5SYGmlDiBma9oB6QHA3A77DwXXs7g7GTPngdHuZGMa1rOgt0ceriCobaqrzYVT53XkeIXannOsznHt1Iv3qbwDGWPmfBC2MRRsY5royLEu84WGg1JS50h1LChCFUTEyMDgQRcEEEdYOizSo23ZRVj4IsNtIHiJrmPa0vDyclhk4ODbgXWmFYXtRjjG4hVPJO8ZWUbmaHzaZr2P16NS1X4MdTaZRjScUqZoflDxxlIyOSWjFSw5gXkgCMnLYElp87X3Uxs5j9PPLKORGCtgYZN04DO4ZdMj7dOZo4ekOKT5Yz/ALMP9WL7yuXZSGWsxZ9cYJYIWwCJm9bkc86C+Xq0d/wpxitu/mJye5S+BwU3lDg3plnw10QZLlknBa8xy39PmjW4PTfTpUzje1jcNnZFT0O8FSGuY+N4YJXH0WjIbkXaePpBUd80srcRo4IJZZKiscczW8xgZMTz3eibtHGwsSbqybdQyU0uDtjaJZYi5rWlwaHuY2FoGY8LkcSrHCOpKvv8LK1OWlu/t8aO6g2pZyWormYflmhlfHIwOGcWAdI8uyc21zfToOq5MQ8pTJ6eBxoDO2d7mBhkHNma7K1gOTVxaWuHDRysmO4XHBhdZu4xGZYqiWQAk3kfGcxue77Fk2Egw1FHAb2fUYdVM/8AdjAf9uUfVShGM7dDnOUKVml4ttw3DqmGlNKWQybsNlDg1gDiA+zMuuUuF9elO4Ft3LVT1EXI5GGna8u+UDrvHmR2yCxcLkdygPK7hxqKiljHEw1zh3xxiQW9y3tT3kjr+UTVspNzJyNzj/Nu3h3/ABByjojt6q/lktctzTf8o6dn9qBWyTyjDS2WBr3Z8wc508dgIr5BZ9u/guOk8p8baaeaOisWStEzBIBpIHDevdk9duThxI1Uh5LOOIf77MsrqQYaeR3BlU2ojPa+CpZKPbbKPapxhGUmq8CEsSSinfiaviOIUtNh7KmShY182QNp7NzF7rlrS63UCb29i7dksUgxCGSF9M2F1PJlkp3AODXG5BGg4nP0cQewmB271ODtJ5pmhv7N0P8AUfFdWyumP4kBwLYiR22Z/wBR8VXpWi+vb96LNT115fay6UeDQwkmKKNhIsS1oBI42VM2d2hY7EXUzMN3L4y8PlDhdjLEtc4ZBo6zba+kFoCzvC65kGN4nLI7KxkMDnOsTYBjLmw1UIcp34E5umqOnbXaBlNWQsfQCodJkEcpcBd5fbIBkOYi7Tr6wXVhu0n7Qq5qSajIZTl2Z73B7cwNo7tyixe27hrwUXt/UtlqsIew3a+drmnXVrnwEHXsIXbsu62I4wRxD6Y/8l6nS0XXNfmiGp66vi/xZEVHlEhjcN3QZqeGcwwzhwa3e3u7KMhy3F3DXUdXRPbf4nHSCKR9G2qzu3eYkNyn0BctN7kusOwqA8mGDQ1mFZKgZm8pc8DM5pztYy2oIPSdFI+VbEmRchEh+T5UyV9hfmRau06fPTajuKKXiLVLRqb8Dt2XxJk9I+uioRHIN6WMaQXy2FzlflHnOzN4cQVWRtzSvp5aj9msLopWtlbmbzWyA2kc7J0vBba3EjVWDyQVYfh2UG4jmmYO4kSD8ayWYGGme7gyrZOw9r4Kpsg+zKPrKcIJyafiQnOSimvA13G8bgiw6CeopBmdlZFTGxIc/gwG2gs0G9ugaLp2ExWCoE2SmbSzxO3c0elxxI5wAuNHdHEHvUDt7rJg7TwM8RPsMI/1FdOyRtjuJtHAiI27dP8AqPiq9K0X5/eizU9deX2s0FCELOaBqpeWscWtzOAJDb2zEC4F+i5sLrHpNmcQfR1kTqI7yqqGTZt9Ddt3F5AGbWxAHEefw0WxzNJaQDlJBAPUbcVQYMQqnFsfKpBIap8B5kejWtBLuHtt2q7Dk1dFWJBS7RnbKirqzDYIRSHeusZflY/kzEcreJAdnF3aHTtV2oKqY0oe+HJNkJ3OdrucAbNzjTWw17VW9p8SnjqgyOd7GZYS4BrDlzy7q+oN+tSGJVEwxGCNszmxyNc4sDWkfJ6kXIvzuHYk+Ul82CVO/IhvJ1QVkE9VyilMTKiR8+cyRuyuLv7OzSSdHOObTzeGq828oqyWupJKelMzKU7zMJY253OLbss43bbdjXXzuxX9UvHsQqY6qYRTENjgFQGFjC2wcGuZwva1ze6cZty1cfzgThUdNkZR4dXDDK1jqd7pqmabLEZWHLHM0C4de1m87TS9uhcJ2QqpP2XKacskpXRRSt3kbjuontc2Qm9uiTQXOqu2HYhJPO1zXOET6Zry3LoyR7tOcfONs2n8vaorY/E55agiWZz2bt7mgtYMwExiubDTzQfapa5K3wLbT7Rnaamq34rSyxUpkhp84L97G0OEzcj7tOoyDXgbpOwuzE2HSYh8ldjnNNPzm/KNbvC0cTl85jdQncLrqueVkzZHmJ9Q5jow0FrYm8CTa46j7FyVOM1UDp3cpLxTyxsyPYwbwPvcaC4It0JW608fxj0q9QnYSlrqXlhloyN66WpYDNHzpDa0OhNr6849XBQEmw9ZNhT4X0xZNFUGaIbyMmRstxI0WNm2uDqdbK/RzzHE93vnbrdb7d5WW1OTJe17X517qaxVrtzJkeWODSQ4AEi2vA6dCN1p3x0FtJqip7b7NTT0dM6BmaeldDIGEgZsrQHNBOl7hp49BStgcFnE9XWVUe5kqnNyxXBLGNvxI6+aPq30upnZKeSWjbJLIXukzG5DRl1ygCwsfNv7VD7H4nPLUESzuezdue0FrBmG9dFc2Gnm39qWp6XEloWpSLosjxPCMRfUV720LiKyPcj5aLmhoDQ/jzrhoNtOKseFV9XPKyZsjzE+ocx0YaC1kbdQSbXA1sV5LtBOJnT7w7ltUKbdWGUstq6/rdP/AHZELg+KCaUzl2k2bqTS4bJFFvJaLcl8OZoJysjuAb2NnRW069LqV2HwycS1lTUxbl1XJGREXBxa2NpaMxHSc32cAuDFccqIquoi37g3I50Zys5rgwTho06WhzNeu66aioqf3ICpeOUN5xyR8cu8vqOp4b9VNt6a/niJRSlf88CrRbG1rR+ztyOTcrE/KczbboWFsvHNYDtvpw1U/tZQVkuKUssdKZIKY3zbyNocZLZiQTcZbDoN7Lsnqqq1JTvkdFNM6YyPswuswktGmmotw+Kaq6usZS07nzSRyPm3TwWMuQ97srtR0NaLdd09bu+Ov+RbaSrk49h6WupOWl9GWiV0lRGzex6yE6QggniLc4283goCXYesmwl0LqYsmhnMsQ3kZMjZbh4FjZtrtOp1yq1vxqoNJVfLc+lkyiVrW/KN4WIsQON7jsS56qshpp5HSPeN3TujeWxixeflLBvUHcT1J65J3x0FtpqjzbnZyaelpnwNzT0j4pBGSOdlAzNBJte7Wnj0FK2BwSds1VWVMe5kqngtiuCWMbfiR13Hu30uvWz1LaSok373NYGPhlLYyXsDLkWt16G+uikNmRUl2aaR0kT4YntJEYs92rmgN10FtSoOT00T0LVZY0IQqS0FSaWgIxp49FodOO98bYyfEuV2SBA3NmyjMRbNYXtxtfjbsUk6E0ZttRUNlnrHiUDdNga1oI55a8XH1XX4dKlMXxuPllNKJGAbiZ17iwL2HL4nRXA0EZveOPXjzW69OumqHYfGeMcZsLDmN0HUNFLWhUcuztW6akhkebvexpcbAXJ7BoqntNiTGVlSC4EupDEANSZHvFm267G/cr4yMNFgAAOAAsB3BI5IzNmyNzetlF/HioqVOxtWRVM/kmHtMhDTHCL30s7LoO/MQFT9kqhsVTS3lDt7DIwtuOYS8lrNOtwPHpJWkSRBws4Ag9BAI8CmW0EYIIjYCOBDW6dOmmial2ioz3Bah7HwQMke2QVUjZIgbAsBa4ucO4EeKYq54jUzVALH7qphfxBBiPNcQOkZt3r1laW2kYHl4a3ORYuyjMR1F3FJGHxi/wAnHrx5rddb66a6gKWsNJWqfEonYvdr2EOpg0WI1cXZ7Dty87uVixadrIJHOIaAx1ydBqLD7SE62iYDmDGAjpDW34W426tE5JGHCzgCDxBFx4KDYzPMA2k3UUUYkbkZTTue3m6SCQ5QTxBOZunaE3slUNhqaa8wdvYXsLSRzHGQuDBbrcDx6SVoIw6If5ceunmN4eC9bQRggiNgI4ENbp06aaKWtcioz3Aql7H08DJHte2plbJEDYbsEOJePY4eKblGj6X/ADTiAcG9OQg87utY+1aO2kYHl4Y0PIsXZRmI6i61yg0jM+fI3Pa2bKM1urNa9k9YaTO9pWtlmrixwLo+TvAB1sxhil8M4v3LrxiWEjDWTOblEYLwXZbNMbQCSDcAlp8FeeRsuTkZd1wTlFyDxuba3Xj6GN1rsYbCwu1psB0DTglrDSUrEcWEz6KpcdzG7lTC8G+Q2LAQ63HS40+5cdZWZ6Cm5TIXGSoDznPOMILmk91jx7QtBfQxuZkLGFnqlrS3r821l7JRscAHMYQBYXaDYdQuNEKaDSUAVccWG1VOXMD45HsA0BeC8Fru24B9jV3QbSRxUcrIWMeyGOAm7y5rjM6zwR0WJd0q4OoYze7GG9r3a03twvpqhtBGAQI2WNrjK2xtqL6ao1IKKFT1TI6XEImSB0Dbbp17i8rScgPTqB7b9anNjcTiIEEQbZkMUjnB5d8o/wA9pHQQe3p4KwMoIw3KI2BpN8oa0C/Xa1rpcNIxmrWNbf1Wgfck5JgkOoQhQJ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63500" y="-1192213"/>
            <a:ext cx="1857375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4349" name="AutoShape 11" descr="data:image/jpeg;base64,/9j/4AAQSkZJRgABAQAAAQABAAD/2wCEAAkGBhQQEBUUEhQSFBQUFxIWFxUVFRQVFxcWFhQaFBgYFBUYHCYfFxskGhQSHy8gIycpLiwsFx4xNTAqNSYrLCkBCQoKDgwOGg8PGiwkHyQvKiwqLCwpLCwsLCwpKS8pLCksLCwsLCwsLCwpKSkpLCwsLCwvLCwvLCwsLCwsLCwsLP/AABEIAQMAwwMBIgACEQEDEQH/xAAcAAABBQEBAQAAAAAAAAAAAAAAAgMFBgcEAQj/xABNEAABAwIDAwcHCQUFBgcAAAABAAIDBBEFEiEGEzEUIkFRYXGRBzJCUoGS0SNTcoKhsbKzwRUkNWJzMzQ2Q8IldKKj0vAWJmODtMPh/8QAGwEAAgMBAQEAAAAAAAAAAAAAAAECAwQFBgf/xAA1EQACAgAFAQQJAwMFAAAAAAAAAQIRAwQSEyFBMTJRgQUGFCJhcZGhwdHh8BZC8SNSU2Kx/9oADAMBAAIRAxEAPwDcV5dJl809x+5VtmIyD0z7dfvXK9IelMPIuKxIt3fZ8P8AJfhYLxLos6FXRjEnWPAJX7ak/l8FiXrHlH0l9F+pZ7JifAsCFX/21J/L4JJxmTrHgEP1jynhL6fuHsmJ8Cw3RdVw4rJ632D4JBxGT13KqXrNll2Ql9v1GsnPxRZ15dVc1r/Xd4lecrf67veKqfrPhf8AG/qiXscvEtN17dVXlb/Xd7xShXP9d3iU16z4XXDf1QvY5eJZ7ouq2MTk9c/Z8EftWT1/sHwVn9S5b/bL6L9Rexz8UWW68uqy7EZD6Z9mn3JHK3+u73ioS9ZsHpCX2/caycvFFpuvVV21zx6bvG/3p5uMSDpB7wFOHrLln3oyX0f5E8nPo0WJCr/7ak/l8F5+2pOtvgrv6jyn/b6fuR9kxCwry6rxxiTrHgEg4pJ658B8FW/WXKrsjL6L9SXsc/gWS69VXNfIfTd42Uxg1QXMNzcgnj4rRkfTWFnMbajFri+aIYmXlhx1NkghCF3TMeOGip5NlcCqjWC0jx1Od968t6x4WqOHLwb+9fobsm6bQjMjMkXRdeQ2jfYvMjMkXRdG0Fi8yMyRdF0bQWLzIzJF0XRtBYvMjMkXRdG0Fi7ozJF0XRtBYvMjMkXRdG0Fi8yMyRdF0bQWLujMkXRdG0Fi7ozJF0XRtBYvMpfZ5+rx9E/eoW6mNnfOf3N+8rq+h4ac5B/P/wAZRmH/AKbJ1CEL6GckCqligtM/v/S6tqqGLn5d/ePuC4npqOrBj8/wzVln7zOe6LpF0Zl5XaN1i7oukXRdG0Fi7oukXRdG0Fi7ouiOFztWtce4EpB0Utlrmg1C7oukXRdR2gsXdF0i6MyNoLF3RdIzIzI2gsXdF0i6MyNoLF3RdIzIzI2gsXdF0jMjMjaCxd1N7Nt88/RH3lQOZWfAIrQg+sSftt+i6vonBvMqXgm/x+SjMS9wk0IQvYHOBVHHNJ3/AFfwhW5VHaI/vB7m/cuZ6TjqwV8/1L8B1I4MyMybui689tm2xzMjMm7oujbCxzMpDBKMSyc7VrRcjr6h/wB9Si7qY2ZqAJS0+kNO8a/dfwWjK4UXjRUuyyGJL3XRaGtsoraCjaYy/wBJttesXtY+KllGuxmFznRuNtS05hzTbQi/xXpMxGEoOEq57L8TDC07RVMyMymcS2fI50Wo45en6vX3KDJXmMXLTwnUkb44ikuBd0XTd0XVW2SscujMm7oujbCxy6MybzIujbCxzMi6bui6NsLHLozJu6Lo2wscurfgn9gzuP4iqZdXPBP7uzuP3ldT0XGsV/L8oz5h+6juQhC9AYwVP2kP7we5v3K4Kl7SH95d3M/CFhzyvD8y7B7xwXRdN5kZlxdBrscui6bzIzJ6AsculRylpDgbEEEd4TOZGZGihWX+gqxLG146Rw6j0jxVX2gozHMT6L+cO/pHjr7V37IyEteOgEEd5Gv3BS+I0ImjLT7D1HoK7M4e0YK8TKntzKjRYtJD5p09U6j/APPYpCWeGq4/JS9Z8095+NioOeIscWu0LTYpGZc2M5RWmXK8GXuKfKOqrpHxOs8W6j0EdYPSmbpyHEHNblNnM9V2o+qeLT3JqVzfRvbqPEe3p+xVShHtiSTfU9ui6bzIzKOglY5dF03mRmRoCxy6LpvMjMjQFjl0XTeZGZGgLHLq74Q20Ef0W/bqqJmWgULbRMHU1v4QujkI1Jsz4z4Q+hCF1jMCpO0x/eXdzPwhXZZ5tnikcNS/eODdGWHEnmDgBqs2Zg5xSS6lmG0nbOe68fKGgkkADUkmwHeVXJ9s4x5jHu77NH6lV/EsZkqDzzZvQ0aNHxPaVXg+jcSb95UhTzUIrjknsT2yAOWEB387r2+q3ifb4KJ/8VVF75x3ZGW+5RKk9nMAkrqhsMel9XOtcMYOLj9gA6SQuzDJ4GHHurz5MLxsSb7S37HVk1e8s3dsvnSjzG9QcD0nqF/YNVfYNkYx5znuPZZo+P2qQwbB46SFsULcrW+Lj0uceknrXcudLL4OpuMTZGc6psapqVsbcrAAB0D9etOoQrEq7BFa2toNBKOxru7oP6e0Ks5lf8XhzwSD+Rx9oFx9oCz265uZw0p2upow5cC7oukXRdZdBbYu6LpF0XRpCxd0XSLoujQFjl15dZ7tlVuFUcsjrBjBZriMp1uDY6Hp9oXTsrtDK+dscjy5rmlovqbtbcG/G5sbrov0bLZ3U+l0Y1m47mhrrRd5Zg1pc4gNAJJPAAaklVWo2/bvA2Nl2ZgC9xsbXsS1oH3+Cf21xF0cAa0NIlzMcTfQWB07ePgqAtOQyEMSGvEXyKc1mpQlph5myErR4PNb3D7lgP8A49Igtu/lQLXvzOHnHpv2fat6w6TNDG7jmYw+LQVXg5WeBetFzxoYndOhCEK8QLB/KQ6+KVHfEPCFi3hYF5QP4nU/Tb+Wxact3ijH7pX0IQt5kABbtsDsqKGmGYfLS2dIerqZ3Nv4kqgeSzZrlFTv3i8cBBF+DpTq33Rzu/KtmCxZjE/tRqwYf3MEIQshoBCEiWUNaXOIAAJJJsABqSSeAQBD7Z4sKWhmkvZ2QsZ9N/Nbp08b9wKyKg2v6Jm/Wb+rfh4J7ygbYcumDYydxETk6M7uBeR9g7O8qqLXHKwnD30ZpY0lL3WaRDUte0OaQ4HgQl5ln2H4k+B12HQ8Wnge8fqrlhuLMnbdpsRxaeI+I7VzMxk5YXK5RrwsdT46nfmRmSLousmkvsXmSZZg1pceDQSe4C5TFVWNiaXvcGtHSfuHWexVbF9smyRvjjY7nAtzOIGh00aL9Har8HLTxXwuCrExo4a5ZWKmcyPc88XOc4+03/VIa8jUEg9YNj4rxC9RSqjgXzZatr8RZJDC0Oa5+jnAG9rx9PVqVVUIVeDhLCjpRZi4jxJamC+mNkKneYfSv64Ib94YAftBXzOvonybOvhVL9Ajwe4foqM2vdRflH7zLMhCFzjoAVgG3j74lU/1LeDGj9FvxXz3tjJmxCqP/rSD3Tl/Rast3mUY/YiHSooi9wa0EucQ0AcSSbAD2pKvHkowDf1RncLsp7EdsjvN8BmPflWuctMWzNGOp0afstgYoqWOEWu0XeR6Tzq4+Og7AFLLxRDtraXlDKcStfK85Q1nPsQCecRo3QHiVy+ZOzfwiYXl1UYNuHSYqaIRtDW7wOeXEuJbHn0FgB0dazbbbH6iSrqInzSGNksjWszWaGtcQBlFgdOu6thguTorliJKzVsb2+pKS4dKHvH+XFZ7r9Rto32kLK9rNvpq/mf2UPzbTcu6jI70u7Qd/FVderXDBjHkzyxXIEIQryoEuCdzHBzSQRwITRkA6Qm3VIHairDVRccO2lY8WlIY4Dj6J9vQexcGIbbgG0LL/wAz7gexo18SFVZZy7uTazxyWFqtryJSzc2qR012JSTuzSOLuocAO4DQLmQhbElFUjK23ywQheFwCZE9QmzOEgzosB9fRHk0/hVN9B35jl83GU9a+i/JS6+EU3dL+fIseb7qNeV7z+RbUIQucdE8K+cMcmz1U7h6U0x9hkcV9HSOsCeoX8F8yufc369fHVa8r2sz4/QStnwyshwTDoxMflXgvMbfPfI7UgDoDRlbc6c32LJcHmZHM2SQZmx8/J67m+Y3uLst+wFeYrislVK6WZ2Z7uJ6AOhrR0AdAWjEhraXQphLTz1JnaTb6prSWl26iP8AlRkgEfzu4v8Au7E1sB/E6b6bvy3qAVg2A/idN9N35b05RUYNISbclZZ8K/xLL9Kb8hU7a7+/1X9eb8ZVxwr/ABLL9Kb8hU7a7+/1X9eb8ZVeH3vJE5d3zZEoXiYlqrcNVpSsobS7R58gHFcktQTw0Cbc6/FeKaiVSm2CF5dF0ys9QvLrwyAdKBikh8lkh0/UmUmwFukJSEISECEIQAL6H8j8l8Ih7HTj/nOP6r54W++RSS+F29WaYfhdr7yy5ruGrK98vyEIXOOkc+IOtFIeFmPN/qlfNLeA7gvpPFmF0EoHExyAd5YQvmrOANSAtmV6mXH6C0Jh1awekPZqmnYm3oBPgFsM2pHYp/YD+J0303flvVOdiZ6AB9qsHk4q3OxalBOmd2mnzb1Ga91hGa1IvOFf4ll+lN+QqTtlUtbX1VyP7ebTp88q0YO7/wA1y/Sn/wDjqh7bfxKr/wB4n/MKqw+95IniSqPmzgmrb9yZM/YmULVZkbscMxSS89aShFiBCEJACEIQAIQhAAhCEACEIQALdfIY6+HSDqqJPtjjKwpbd5B3fuU/9f8A+pnwKz5nuGnLd801CELmnTPHBYZJQxgn5OPQkeY34LcysSqHc930nfeVdhdSMjn5HH83H7jfgjkcfzcfuN+CczIzK+mQpDfI4/m4/cb8FMbIUrBXQEMYDmOoa0HzHdNlF5lL7In9+g+kfwOUZdgJIm6CBv7ce7K3NeTWwv8A2XXxVa2ipWGrnJYwneyalrfWPYrPQH/bb++T8pVvaE/vc/8AVk/EVCPb5DaRF8jj+bj9xvwRyOP5uP3G/BOZkZlbQqQ3yOP5uP3G/BHIo/m4/cb8E5mRmRQUhvkcfzcfuN+CORx/Nx+434JzMjMigpDfI4/m4/cb8Ecjj+bj9xvwTmZGZFBSG+RR/Nx+434I5HH83H7jfgnMyMyKCkN8jj+bj9xvwRyOP5uP3G/BOZkZkUFIb5HH83H7jfgjkcfzcfuN+CczIzIoKQ3yOP5uP3G/BaH5M4mthlyta35QcAB6A6lQMy0Pybf3eX+r/oaq8TujjVlvQhCzFgmR1gT1arDC++vXqtxntlNzYWNz1C3FZuNho3ENirYHk8BzbnuDXlXYUkrshJFWui6tFT5PJIxmfPTtbwzPLmi/VchNU2wj5SRHU0ryNSGPLrd9gtGuPiQplcupfZA/v0H0j+By6X7GFri11XRhwNiDJYg9RBGhU1gGwksFRHK6SItYSbNzEm7SNLi3SoynGnyNJjVAf9uP75PylWtoj+9z/wBWT8RVzpMOibiT5+UwElzhuswzZnNyBvHU36Fz41sOzeSTy1Ija97nasAAzG9rl+qhGST58BtOiiXRdXyl8m8L2hwqHvadQWhliOw6rsZ5NqYcXzH6zR9zVPdiLSzN7outJZslh7X5CQX+oZzm4ZvNDgeGvcumj2dw+QkRshkIGuWQvsOs84pby8A0mW3Rdai/C8NYS1wpWkHUOey4PUQTcJ+o2doWtzPiga3TnGzRrw1uEt5eA9Bk90XWmt2Yw6ckRiMm1zupiSB12Djpr1KMGw9HK7LDVEn1Q+J58BqmsWItLKLdF1c6jYKCNzWPq8rnea1wYCejQFy6JvJ3BEM0tS5o4Xdu2C/e5PciGllEui6vo2OoG2zVB5wuLzRDML2uLAXGh1C7pdjKCEAyc0HQF8zmgnja9xrxS3YhpZml0XWm0uyOHy33Ya+3HJM91u+ztEwdk8OkdkY8Z7kZWz3dcceaST0FG7ENLM5utJ8m7f3V565XfgYo7FNgKeO37zur3tvSyxt1at6wpzYymZBCYhNDK4Oc47t4dobAXHEcFHEmpR4HFUywoQhZiwTIwOBBFwQQR1g6FZbUYfEIa11g10VQGxEGxA3hGVvZa/hdalI8NBJNgNST0AKhbM4bTVVTUukDZHCZ7oxm0LC4nNlBs4XLezVWQdWyMkS20UubCS+UAuMUR16HuDRfvu4lMbC0rY5almUBzXRa9OVzL27rgn2pflFqgKZseYAySM0v6LbknuBy+K49lzHT4jNEyXO17GZXOcHFzmgG1xxIBf7Amu4xdRjHqamZiTt+GiN0Bc7jrISdRbXMbKQ2TqJI8Ke91xkbM6O/qhtxbszB1lH7QsjqMRezMwk07mN1GkwJytH81+jtUtgNXyrDCwEF4ifEW9IOUtZfvAanLuryBdpE4FsvvaejmjDQ9spfI4kgua2XhwNyMotwUjtO0TYhSQPGaPnvc3oOh4+59pXDs9tGY6ejhiyGR8rmPabktYXucTYEW0cD7Cu3aR4ixKkmeQ1lnsLjwHncT0eeE+dXPxDihzYGTK2ohvzYpnhvYCSLeLSfaVbFUtgGZuUy+jJM7L2gXP8ArVtVc+8Sj2Gc7afI4gyVgALI45X29K0hYb9d22HcpnYSmYHVRY0C072tsODBq1o7NVy46xk+JGIubz6V8WpGkji5zR36tNk55NiRBNm0Il1v0WYL3U33CK7SG2op2crnflblidSZxbR2c3dm67jRXLafCHVFNuo8o50Z5xIblabngD0KhYkyOfl029s4SN3bQ4Wkbmy3I9Lmi4srhi+OgYXvWkEvjawEa89wyu9o53gnJPihLqcewtI10lTUMaGsc8xxtGgDAc3D3PtStkqCNtbWZWNG7e1rLDzQc9w3qBsPBe7GYjZ3JmGN0ccLH5m6kyOILwXA2Ni5w4dARslWsdW1tntO8e1zLEc4DPct6wLjxUXfI10Iavpm1LsSleMzosrWH1Q1xbp7GfaetTeKSb7Bg94zOETHXPrCzc3fx8VCVdQ2A4nG8hrpC0sB9IOc46dekgKmsQZusGDXkAmFgsdOcbOy9/HTsUn08heJWsLia99LFI1pcyd0brjjG5u8aD1i7n+Kt237WmksQC4yRBvYS7Ujty5h7VW4qYCtoZGm7ZmwEkG43kbN24d4sPaSpjb+oY408JeG5pWuebgFrPNzHq852vYh8yQLsZ1bCwtYyoYAA5lRKwnpIaebfuuQuPCKGMYxUWY0ZGBzdPNc4MzEdpzO8SjYmRkVVVQCTMM7SwlwJdbMHa9JGl1HVuKtZWVz2SNaTDlY4OAu8Bgs09JBB07EqdsfREv5SYGmlDiBma9oB6QHA3A77DwXXs7g7GTPngdHuZGMa1rOgt0ceriCobaqrzYVT53XkeIXannOsznHt1Iv3qbwDGWPmfBC2MRRsY5royLEu84WGg1JS50h1LChCFUTEyMDgQRcEEEdYOizSo23ZRVj4IsNtIHiJrmPa0vDyclhk4ODbgXWmFYXtRjjG4hVPJO8ZWUbmaHzaZr2P16NS1X4MdTaZRjScUqZoflDxxlIyOSWjFSw5gXkgCMnLYElp87X3Uxs5j9PPLKORGCtgYZN04DO4ZdMj7dOZo4ekOKT5Yz/ALMP9WL7yuXZSGWsxZ9cYJYIWwCJm9bkc86C+Xq0d/wpxitu/mJye5S+BwU3lDg3plnw10QZLlknBa8xy39PmjW4PTfTpUzje1jcNnZFT0O8FSGuY+N4YJXH0WjIbkXaePpBUd80srcRo4IJZZKiscczW8xgZMTz3eibtHGwsSbqybdQyU0uDtjaJZYi5rWlwaHuY2FoGY8LkcSrHCOpKvv8LK1OWlu/t8aO6g2pZyWormYflmhlfHIwOGcWAdI8uyc21zfToOq5MQ8pTJ6eBxoDO2d7mBhkHNma7K1gOTVxaWuHDRysmO4XHBhdZu4xGZYqiWQAk3kfGcxue77Fk2Egw1FHAb2fUYdVM/8AdjAf9uUfVShGM7dDnOUKVml4ttw3DqmGlNKWQybsNlDg1gDiA+zMuuUuF9elO4Ft3LVT1EXI5GGna8u+UDrvHmR2yCxcLkdygPK7hxqKiljHEw1zh3xxiQW9y3tT3kjr+UTVspNzJyNzj/Nu3h3/ABByjojt6q/lktctzTf8o6dn9qBWyTyjDS2WBr3Z8wc508dgIr5BZ9u/guOk8p8baaeaOisWStEzBIBpIHDevdk9duThxI1Uh5LOOIf77MsrqQYaeR3BlU2ojPa+CpZKPbbKPapxhGUmq8CEsSSinfiaviOIUtNh7KmShY182QNp7NzF7rlrS63UCb29i7dksUgxCGSF9M2F1PJlkp3AODXG5BGg4nP0cQewmB271ODtJ5pmhv7N0P8AUfFdWyumP4kBwLYiR22Z/wBR8VXpWi+vb96LNT115fay6UeDQwkmKKNhIsS1oBI42VM2d2hY7EXUzMN3L4y8PlDhdjLEtc4ZBo6zba+kFoCzvC65kGN4nLI7KxkMDnOsTYBjLmw1UIcp34E5umqOnbXaBlNWQsfQCodJkEcpcBd5fbIBkOYi7Tr6wXVhu0n7Qq5qSajIZTl2Z73B7cwNo7tyixe27hrwUXt/UtlqsIew3a+drmnXVrnwEHXsIXbsu62I4wRxD6Y/8l6nS0XXNfmiGp66vi/xZEVHlEhjcN3QZqeGcwwzhwa3e3u7KMhy3F3DXUdXRPbf4nHSCKR9G2qzu3eYkNyn0BctN7kusOwqA8mGDQ1mFZKgZm8pc8DM5pztYy2oIPSdFI+VbEmRchEh+T5UyV9hfmRau06fPTajuKKXiLVLRqb8Dt2XxJk9I+uioRHIN6WMaQXy2FzlflHnOzN4cQVWRtzSvp5aj9msLopWtlbmbzWyA2kc7J0vBba3EjVWDyQVYfh2UG4jmmYO4kSD8ayWYGGme7gyrZOw9r4Kpsg+zKPrKcIJyafiQnOSimvA13G8bgiw6CeopBmdlZFTGxIc/gwG2gs0G9ugaLp2ExWCoE2SmbSzxO3c0elxxI5wAuNHdHEHvUDt7rJg7TwM8RPsMI/1FdOyRtjuJtHAiI27dP8AqPiq9K0X5/eizU9deX2s0FCELOaBqpeWscWtzOAJDb2zEC4F+i5sLrHpNmcQfR1kTqI7yqqGTZt9Ddt3F5AGbWxAHEefw0WxzNJaQDlJBAPUbcVQYMQqnFsfKpBIap8B5kejWtBLuHtt2q7Dk1dFWJBS7RnbKirqzDYIRSHeusZflY/kzEcreJAdnF3aHTtV2oKqY0oe+HJNkJ3OdrucAbNzjTWw17VW9p8SnjqgyOd7GZYS4BrDlzy7q+oN+tSGJVEwxGCNszmxyNc4sDWkfJ6kXIvzuHYk+Ul82CVO/IhvJ1QVkE9VyilMTKiR8+cyRuyuLv7OzSSdHOObTzeGq828oqyWupJKelMzKU7zMJY253OLbss43bbdjXXzuxX9UvHsQqY6qYRTENjgFQGFjC2wcGuZwva1ze6cZty1cfzgThUdNkZR4dXDDK1jqd7pqmabLEZWHLHM0C4de1m87TS9uhcJ2QqpP2XKacskpXRRSt3kbjuontc2Qm9uiTQXOqu2HYhJPO1zXOET6Zry3LoyR7tOcfONs2n8vaorY/E55agiWZz2bt7mgtYMwExiubDTzQfapa5K3wLbT7Rnaamq34rSyxUpkhp84L97G0OEzcj7tOoyDXgbpOwuzE2HSYh8ldjnNNPzm/KNbvC0cTl85jdQncLrqueVkzZHmJ9Q5jow0FrYm8CTa46j7FyVOM1UDp3cpLxTyxsyPYwbwPvcaC4It0JW608fxj0q9QnYSlrqXlhloyN66WpYDNHzpDa0OhNr6849XBQEmw9ZNhT4X0xZNFUGaIbyMmRstxI0WNm2uDqdbK/RzzHE93vnbrdb7d5WW1OTJe17X517qaxVrtzJkeWODSQ4AEi2vA6dCN1p3x0FtJqip7b7NTT0dM6BmaeldDIGEgZsrQHNBOl7hp49BStgcFnE9XWVUe5kqnNyxXBLGNvxI6+aPq30upnZKeSWjbJLIXukzG5DRl1ygCwsfNv7VD7H4nPLUESzuezdue0FrBmG9dFc2Gnm39qWp6XEloWpSLosjxPCMRfUV720LiKyPcj5aLmhoDQ/jzrhoNtOKseFV9XPKyZsjzE+ocx0YaC1kbdQSbXA1sV5LtBOJnT7w7ltUKbdWGUstq6/rdP/AHZELg+KCaUzl2k2bqTS4bJFFvJaLcl8OZoJysjuAb2NnRW069LqV2HwycS1lTUxbl1XJGREXBxa2NpaMxHSc32cAuDFccqIquoi37g3I50Zys5rgwTho06WhzNeu66aioqf3ICpeOUN5xyR8cu8vqOp4b9VNt6a/niJRSlf88CrRbG1rR+ztyOTcrE/KczbboWFsvHNYDtvpw1U/tZQVkuKUssdKZIKY3zbyNocZLZiQTcZbDoN7Lsnqqq1JTvkdFNM6YyPswuswktGmmotw+Kaq6usZS07nzSRyPm3TwWMuQ97srtR0NaLdd09bu+Ov+RbaSrk49h6WupOWl9GWiV0lRGzex6yE6QggniLc4283goCXYesmwl0LqYsmhnMsQ3kZMjZbh4FjZtrtOp1yq1vxqoNJVfLc+lkyiVrW/KN4WIsQON7jsS56qshpp5HSPeN3TujeWxixeflLBvUHcT1J65J3x0FtpqjzbnZyaelpnwNzT0j4pBGSOdlAzNBJte7Wnj0FK2BwSds1VWVMe5kqngtiuCWMbfiR13Hu30uvWz1LaSok373NYGPhlLYyXsDLkWt16G+uikNmRUl2aaR0kT4YntJEYs92rmgN10FtSoOT00T0LVZY0IQqS0FSaWgIxp49FodOO98bYyfEuV2SBA3NmyjMRbNYXtxtfjbsUk6E0ZttRUNlnrHiUDdNga1oI55a8XH1XX4dKlMXxuPllNKJGAbiZ17iwL2HL4nRXA0EZveOPXjzW69OumqHYfGeMcZsLDmN0HUNFLWhUcuztW6akhkebvexpcbAXJ7BoqntNiTGVlSC4EupDEANSZHvFm267G/cr4yMNFgAAOAAsB3BI5IzNmyNzetlF/HioqVOxtWRVM/kmHtMhDTHCL30s7LoO/MQFT9kqhsVTS3lDt7DIwtuOYS8lrNOtwPHpJWkSRBws4Ag9BAI8CmW0EYIIjYCOBDW6dOmmial2ioz3Bah7HwQMke2QVUjZIgbAsBa4ucO4EeKYq54jUzVALH7qphfxBBiPNcQOkZt3r1laW2kYHl4a3ORYuyjMR1F3FJGHxi/wAnHrx5rddb66a6gKWsNJWqfEonYvdr2EOpg0WI1cXZ7Dty87uVixadrIJHOIaAx1ydBqLD7SE62iYDmDGAjpDW34W426tE5JGHCzgCDxBFx4KDYzPMA2k3UUUYkbkZTTue3m6SCQ5QTxBOZunaE3slUNhqaa8wdvYXsLSRzHGQuDBbrcDx6SVoIw6If5ceunmN4eC9bQRggiNgI4ENbp06aaKWtcioz3Aql7H08DJHte2plbJEDYbsEOJePY4eKblGj6X/ADTiAcG9OQg87utY+1aO2kYHl4Y0PIsXZRmI6i61yg0jM+fI3Pa2bKM1urNa9k9YaTO9pWtlmrixwLo+TvAB1sxhil8M4v3LrxiWEjDWTOblEYLwXZbNMbQCSDcAlp8FeeRsuTkZd1wTlFyDxuba3Xj6GN1rsYbCwu1psB0DTglrDSUrEcWEz6KpcdzG7lTC8G+Q2LAQ63HS40+5cdZWZ6Cm5TIXGSoDznPOMILmk91jx7QtBfQxuZkLGFnqlrS3r821l7JRscAHMYQBYXaDYdQuNEKaDSUAVccWG1VOXMD45HsA0BeC8Fru24B9jV3QbSRxUcrIWMeyGOAm7y5rjM6zwR0WJd0q4OoYze7GG9r3a03twvpqhtBGAQI2WNrjK2xtqL6ao1IKKFT1TI6XEImSB0Dbbp17i8rScgPTqB7b9anNjcTiIEEQbZkMUjnB5d8o/wA9pHQQe3p4KwMoIw3KI2BpN8oa0C/Xa1rpcNIxmrWNbf1Wgfck5JgkOoQhQJ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63500" y="-1192213"/>
            <a:ext cx="1857375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260043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 smtClean="0">
                <a:latin typeface="Century" pitchFamily="18" charset="0"/>
              </a:rPr>
              <a:t>538.000 presenze per circa 184.000 arrivi, in calo rispetto al 2013: </a:t>
            </a:r>
            <a:r>
              <a:rPr lang="it-IT" sz="2000" b="1" dirty="0" err="1" smtClean="0">
                <a:solidFill>
                  <a:srgbClr val="00B050"/>
                </a:solidFill>
                <a:latin typeface="Century" pitchFamily="18" charset="0"/>
              </a:rPr>
              <a:t>perm</a:t>
            </a:r>
            <a:r>
              <a:rPr lang="it-IT" sz="2000" b="1" dirty="0" smtClean="0">
                <a:solidFill>
                  <a:srgbClr val="00B050"/>
                </a:solidFill>
                <a:latin typeface="Century" pitchFamily="18" charset="0"/>
              </a:rPr>
              <a:t>. media superiore alla media del comune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latin typeface="Century" pitchFamily="18" charset="0"/>
              </a:rPr>
              <a:t>Dinamica di </a:t>
            </a:r>
            <a:r>
              <a:rPr lang="it-IT" sz="2000" b="1" dirty="0" smtClean="0">
                <a:latin typeface="Century" pitchFamily="18" charset="0"/>
              </a:rPr>
              <a:t>medio termine</a:t>
            </a:r>
            <a:r>
              <a:rPr lang="it-IT" sz="2000" dirty="0" smtClean="0">
                <a:latin typeface="Century" pitchFamily="18" charset="0"/>
              </a:rPr>
              <a:t> modesta </a:t>
            </a:r>
            <a:r>
              <a:rPr lang="it-IT" sz="2000" dirty="0" smtClean="0">
                <a:solidFill>
                  <a:srgbClr val="FF0000"/>
                </a:solidFill>
                <a:latin typeface="Century" pitchFamily="18" charset="0"/>
              </a:rPr>
              <a:t>(+3% dal 2003 al 2014,</a:t>
            </a:r>
            <a:r>
              <a:rPr lang="it-IT" sz="2000" dirty="0" smtClean="0">
                <a:latin typeface="Century" pitchFamily="18" charset="0"/>
              </a:rPr>
              <a:t> contro +58% intero comune), in parte sostenuta dal </a:t>
            </a:r>
            <a:r>
              <a:rPr lang="it-IT" sz="2000" b="1" dirty="0" smtClean="0">
                <a:solidFill>
                  <a:srgbClr val="00B050"/>
                </a:solidFill>
                <a:latin typeface="Century" pitchFamily="18" charset="0"/>
              </a:rPr>
              <a:t>turismo </a:t>
            </a:r>
            <a:r>
              <a:rPr lang="it-IT" sz="2000" b="1" dirty="0" err="1" smtClean="0">
                <a:solidFill>
                  <a:srgbClr val="00B050"/>
                </a:solidFill>
                <a:latin typeface="Century" pitchFamily="18" charset="0"/>
              </a:rPr>
              <a:t>int.le</a:t>
            </a:r>
            <a:r>
              <a:rPr lang="it-IT" sz="2000" b="1" dirty="0" smtClean="0">
                <a:solidFill>
                  <a:srgbClr val="00B050"/>
                </a:solidFill>
                <a:latin typeface="Century" pitchFamily="18" charset="0"/>
              </a:rPr>
              <a:t> (+10%), </a:t>
            </a:r>
            <a:r>
              <a:rPr lang="it-IT" sz="2000" dirty="0" smtClean="0">
                <a:solidFill>
                  <a:srgbClr val="FF0000"/>
                </a:solidFill>
                <a:latin typeface="Century" pitchFamily="18" charset="0"/>
              </a:rPr>
              <a:t>ma in difficoltà nel 2014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latin typeface="Century" pitchFamily="18" charset="0"/>
              </a:rPr>
              <a:t>Modesto incremento di medio termine nelle </a:t>
            </a:r>
            <a:r>
              <a:rPr lang="it-IT" sz="2000" b="1" dirty="0" smtClean="0">
                <a:latin typeface="Century" pitchFamily="18" charset="0"/>
              </a:rPr>
              <a:t>strutture alberghiere</a:t>
            </a:r>
            <a:r>
              <a:rPr lang="it-IT" sz="2000" dirty="0" smtClean="0">
                <a:latin typeface="Century" pitchFamily="18" charset="0"/>
              </a:rPr>
              <a:t> (</a:t>
            </a:r>
            <a:r>
              <a:rPr lang="it-IT" sz="2000" dirty="0" smtClean="0">
                <a:solidFill>
                  <a:srgbClr val="FF0000"/>
                </a:solidFill>
                <a:latin typeface="Century" pitchFamily="18" charset="0"/>
              </a:rPr>
              <a:t>+0,6% dal 2003 al 2013</a:t>
            </a:r>
            <a:r>
              <a:rPr lang="it-IT" sz="2000" dirty="0" smtClean="0">
                <a:latin typeface="Century" pitchFamily="18" charset="0"/>
              </a:rPr>
              <a:t>) – </a:t>
            </a:r>
            <a:r>
              <a:rPr lang="it-IT" sz="2000" dirty="0" smtClean="0">
                <a:solidFill>
                  <a:srgbClr val="FF0000"/>
                </a:solidFill>
                <a:latin typeface="Century" pitchFamily="18" charset="0"/>
              </a:rPr>
              <a:t>contrazione nel 2014 </a:t>
            </a:r>
            <a:r>
              <a:rPr lang="it-IT" sz="2000" dirty="0" smtClean="0">
                <a:latin typeface="Century" pitchFamily="18" charset="0"/>
              </a:rPr>
              <a:t>(-1,6% degli arrivi), contro buon andamento </a:t>
            </a:r>
            <a:r>
              <a:rPr lang="it-IT" sz="2000" b="1" dirty="0" smtClean="0">
                <a:solidFill>
                  <a:srgbClr val="00B050"/>
                </a:solidFill>
                <a:latin typeface="Century" pitchFamily="18" charset="0"/>
              </a:rPr>
              <a:t>dell’extralberghiero (+4,6%)</a:t>
            </a:r>
          </a:p>
          <a:p>
            <a:pPr>
              <a:buFontTx/>
              <a:buChar char="-"/>
            </a:pPr>
            <a:endParaRPr lang="it-IT" sz="2000" dirty="0" smtClean="0">
              <a:latin typeface="Century" pitchFamily="18" charset="0"/>
            </a:endParaRPr>
          </a:p>
          <a:p>
            <a:r>
              <a:rPr lang="it-IT" sz="2000" b="1" dirty="0" smtClean="0">
                <a:latin typeface="Century" pitchFamily="18" charset="0"/>
              </a:rPr>
              <a:t>OFFERTA di qualità e differenziata da rivalorizzare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latin typeface="Century" pitchFamily="18" charset="0"/>
              </a:rPr>
              <a:t>Nel 2014: 125 strutture ricettive: 31% alberghi, di questi </a:t>
            </a:r>
            <a:r>
              <a:rPr lang="it-IT" sz="2000" b="1" dirty="0" smtClean="0">
                <a:solidFill>
                  <a:srgbClr val="00B050"/>
                </a:solidFill>
                <a:latin typeface="Century" pitchFamily="18" charset="0"/>
              </a:rPr>
              <a:t>33% alta qualità </a:t>
            </a:r>
            <a:r>
              <a:rPr lang="it-IT" sz="2000" dirty="0" smtClean="0">
                <a:latin typeface="Century" pitchFamily="18" charset="0"/>
              </a:rPr>
              <a:t>– in termini di </a:t>
            </a:r>
            <a:r>
              <a:rPr lang="it-IT" sz="2000" b="1" dirty="0" smtClean="0">
                <a:latin typeface="Century" pitchFamily="18" charset="0"/>
              </a:rPr>
              <a:t>posti letto</a:t>
            </a:r>
            <a:r>
              <a:rPr lang="it-IT" sz="2000" dirty="0" smtClean="0">
                <a:latin typeface="Century" pitchFamily="18" charset="0"/>
              </a:rPr>
              <a:t>, le % per l’alberghiero salgono al 77% e </a:t>
            </a:r>
            <a:r>
              <a:rPr lang="it-IT" sz="2000" b="1" dirty="0" smtClean="0">
                <a:solidFill>
                  <a:srgbClr val="00B050"/>
                </a:solidFill>
                <a:latin typeface="Century" pitchFamily="18" charset="0"/>
              </a:rPr>
              <a:t>54%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latin typeface="Century" pitchFamily="18" charset="0"/>
              </a:rPr>
              <a:t>Il 52% dell’extralberghiero è costituito da “Unità abitative”</a:t>
            </a:r>
          </a:p>
          <a:p>
            <a:r>
              <a:rPr lang="it-IT" sz="2000" dirty="0" smtClean="0">
                <a:latin typeface="Century" pitchFamily="18" charset="0"/>
              </a:rPr>
              <a:t>(19% in posti letto)</a:t>
            </a:r>
            <a:br>
              <a:rPr lang="it-IT" sz="2000" dirty="0" smtClean="0">
                <a:latin typeface="Century" pitchFamily="18" charset="0"/>
              </a:rPr>
            </a:br>
            <a:endParaRPr lang="it-IT" sz="2000" dirty="0">
              <a:latin typeface="Century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404664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entury" pitchFamily="18" charset="0"/>
              </a:rPr>
              <a:t>Il Lido come epicentro naturale e imprescindibile</a:t>
            </a:r>
          </a:p>
          <a:p>
            <a:endParaRPr lang="it-IT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6800" y="116632"/>
            <a:ext cx="51074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latin typeface="Corbel" panose="020B0503020204020204" pitchFamily="34" charset="0"/>
              </a:rPr>
              <a:t>Lido </a:t>
            </a:r>
            <a:r>
              <a:rPr lang="it-IT" sz="3200" b="1" dirty="0" err="1" smtClean="0">
                <a:latin typeface="Corbel" panose="020B0503020204020204" pitchFamily="34" charset="0"/>
              </a:rPr>
              <a:t>green&amp;healthy</a:t>
            </a:r>
            <a:r>
              <a:rPr lang="it-IT" sz="3200" b="1" dirty="0" smtClean="0">
                <a:latin typeface="Corbel" panose="020B0503020204020204" pitchFamily="34" charset="0"/>
              </a:rPr>
              <a:t>: </a:t>
            </a:r>
          </a:p>
          <a:p>
            <a:pPr algn="ctr"/>
            <a:r>
              <a:rPr lang="it-IT" sz="3200" b="1" dirty="0" smtClean="0">
                <a:latin typeface="Corbel" panose="020B0503020204020204" pitchFamily="34" charset="0"/>
              </a:rPr>
              <a:t>cosa emerge dagli operatori</a:t>
            </a:r>
            <a:endParaRPr lang="it-IT" sz="3200" b="1" dirty="0">
              <a:latin typeface="Corbel" panose="020B0503020204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7504" y="1271270"/>
            <a:ext cx="9036496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Lavorare per un’immagine propria valorizzando l’interazione unica </a:t>
            </a:r>
            <a:r>
              <a:rPr lang="it-IT" sz="2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laguna-mare-verde</a:t>
            </a:r>
            <a:endParaRPr lang="it-IT" sz="2200" b="1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Migliorare qualità servizi di collegamento fra isole e entroterra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Lavorare su progetti specifici, con maggiore coinvolgimento degli imprenditori </a:t>
            </a:r>
            <a:r>
              <a:rPr lang="it-IT" sz="2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lidensi</a:t>
            </a:r>
            <a:r>
              <a:rPr lang="it-I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, tra cui: </a:t>
            </a:r>
            <a:endParaRPr lang="it-IT" sz="22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Arredo urbano </a:t>
            </a:r>
            <a:endParaRPr lang="it-IT" sz="22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Eventi e manifestazioni</a:t>
            </a:r>
            <a:endParaRPr lang="it-IT" sz="22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Attenzione per disabili</a:t>
            </a:r>
            <a:endParaRPr lang="it-IT" sz="22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Infrastrutture rispettose dei delicati equilibri dell’isola</a:t>
            </a:r>
            <a:endParaRPr lang="it-IT" sz="22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Ricettività alternativa e rilancio dei grandi alberghi</a:t>
            </a:r>
            <a:endParaRPr lang="it-IT" sz="22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lvl="1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endParaRPr lang="it-IT" sz="16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0729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1640" y="116632"/>
            <a:ext cx="7378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Corbel" panose="020B0503020204020204" pitchFamily="34" charset="0"/>
              </a:rPr>
              <a:t>…. prossimi passi: un’ipotesi di lavoro</a:t>
            </a:r>
            <a:endParaRPr lang="it-IT" sz="3200" b="1" dirty="0">
              <a:latin typeface="Corbel" panose="020B0503020204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124744"/>
            <a:ext cx="86409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BREVE TERMINE</a:t>
            </a:r>
          </a:p>
          <a:p>
            <a:pPr marL="800100" lvl="1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Guida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 su struttura tecnologica </a:t>
            </a: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(APP) 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per dare concretezza e visibilità ad attrattori e servizi che il percorso offre</a:t>
            </a:r>
          </a:p>
          <a:p>
            <a:pPr marL="800100" lvl="1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dirty="0" smtClean="0">
                <a:latin typeface="Century Gothic" pitchFamily="34" charset="0"/>
              </a:rPr>
              <a:t>Visibilità su Sito web: </a:t>
            </a:r>
            <a:r>
              <a:rPr lang="it-IT" dirty="0" smtClean="0">
                <a:latin typeface="Century Gothic" pitchFamily="34" charset="0"/>
                <a:hlinkClick r:id="rId2"/>
              </a:rPr>
              <a:t>www.veneziacittametropolitana.it</a:t>
            </a:r>
            <a:r>
              <a:rPr lang="it-IT" dirty="0" smtClean="0">
                <a:latin typeface="Century Gothic" pitchFamily="34" charset="0"/>
              </a:rPr>
              <a:t> e pagina </a:t>
            </a:r>
            <a:br>
              <a:rPr lang="it-IT" dirty="0" smtClean="0">
                <a:latin typeface="Century Gothic" pitchFamily="34" charset="0"/>
              </a:rPr>
            </a:br>
            <a:r>
              <a:rPr lang="it-IT" dirty="0" err="1" smtClean="0">
                <a:latin typeface="Century Gothic" pitchFamily="34" charset="0"/>
              </a:rPr>
              <a:t>Facebook</a:t>
            </a:r>
            <a:endParaRPr lang="it-IT" dirty="0" smtClean="0">
              <a:latin typeface="Century Gothic" pitchFamily="34" charset="0"/>
            </a:endParaRP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endParaRPr lang="it-IT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MEDIO TERMINE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Rete 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di operatori e portatori di interesse che sostengano l’offerta e arricchiscano il prodotto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Club di prodotto </a:t>
            </a:r>
            <a:endParaRPr lang="it-IT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Politica condivisa di </a:t>
            </a: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gestione dei servizi 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al turista e al cittadino 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Gestione dedicata che si occupi della </a:t>
            </a: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comunicazione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e del </a:t>
            </a: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monitoraggio</a:t>
            </a:r>
            <a:endParaRPr lang="it-IT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endParaRPr lang="it-IT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endParaRPr lang="it-IT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endParaRPr lang="it-IT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1257300" lvl="2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1353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23728" y="2493715"/>
            <a:ext cx="5472608" cy="71926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/>
              <a:t>Grazie per l’attenzione</a:t>
            </a:r>
            <a:endParaRPr lang="it-IT" b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979712" y="3645024"/>
            <a:ext cx="5544616" cy="216024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300" dirty="0" smtClean="0">
                <a:solidFill>
                  <a:schemeClr val="tx1"/>
                </a:solidFill>
                <a:cs typeface="Segoe UI" pitchFamily="34" charset="0"/>
                <a:hlinkClick r:id="rId2"/>
              </a:rPr>
              <a:t>ciset@unive.it</a:t>
            </a:r>
            <a:endParaRPr lang="it-IT" sz="2300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300" dirty="0" smtClean="0">
                <a:solidFill>
                  <a:schemeClr val="tx1"/>
                </a:solidFill>
                <a:cs typeface="Segoe UI" pitchFamily="34" charset="0"/>
                <a:hlinkClick r:id="rId3"/>
              </a:rPr>
              <a:t>Mara.manente03@unive.it</a:t>
            </a:r>
            <a:endParaRPr lang="it-IT" sz="2300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300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300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300" dirty="0" smtClean="0">
                <a:solidFill>
                  <a:schemeClr val="tx1"/>
                </a:solidFill>
                <a:cs typeface="Segoe UI" pitchFamily="34" charset="0"/>
              </a:rPr>
              <a:t>http://www.unive.it/</a:t>
            </a:r>
            <a:r>
              <a:rPr lang="it-IT" sz="2300" dirty="0" err="1" smtClean="0">
                <a:solidFill>
                  <a:schemeClr val="tx1"/>
                </a:solidFill>
                <a:cs typeface="Segoe UI" pitchFamily="34" charset="0"/>
              </a:rPr>
              <a:t>ciset</a:t>
            </a:r>
            <a:endParaRPr lang="it-IT" sz="2300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300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300" dirty="0" err="1" smtClean="0">
                <a:solidFill>
                  <a:schemeClr val="tx1"/>
                </a:solidFill>
                <a:cs typeface="Segoe UI" pitchFamily="34" charset="0"/>
              </a:rPr>
              <a:t>@MaraManente</a:t>
            </a:r>
            <a:endParaRPr lang="it-IT" sz="2300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300" dirty="0" err="1" smtClean="0">
                <a:solidFill>
                  <a:schemeClr val="tx1"/>
                </a:solidFill>
                <a:cs typeface="Segoe UI" pitchFamily="34" charset="0"/>
              </a:rPr>
              <a:t>@ilCISET</a:t>
            </a:r>
            <a:endParaRPr lang="it-IT" sz="2000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000" b="1" dirty="0" smtClean="0">
              <a:solidFill>
                <a:schemeClr val="tx1"/>
              </a:solidFill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000" b="1" dirty="0" smtClean="0">
              <a:solidFill>
                <a:schemeClr val="tx1"/>
              </a:solidFill>
              <a:cs typeface="Segoe UI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10800000">
            <a:off x="1043608" y="3356992"/>
            <a:ext cx="7286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Segnaposto contenuto 8" descr="Frecc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280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" descr="Torna alla homepage">
            <a:hlinkClick r:id="rId5" tooltip="Torna alla homepag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3" y="-9144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Torna alla homepage">
            <a:hlinkClick r:id="rId5" tooltip="Torna alla homepag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3" y="-9144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7" descr="Torna alla homepage">
            <a:hlinkClick r:id="rId5" tooltip="Torna alla homepag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3" y="-9144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9" descr="data:image/jpeg;base64,/9j/4AAQSkZJRgABAQAAAQABAAD/2wCEAAkGBhQQEBUUEhQSFBQUFxIWFxUVFRQVFxcWFhQaFBgYFBUYHCYfFxskGhQSHy8gIycpLiwsFx4xNTAqNSYrLCkBCQoKDgwOGg8PGiwkHyQvKiwqLCwpLCwsLCwpKS8pLCksLCwsLCwsLCwpKSkpLCwsLCwvLCwvLCwsLCwsLCwsLP/AABEIAQMAwwMBIgACEQEDEQH/xAAcAAABBQEBAQAAAAAAAAAAAAAAAgMFBgcEAQj/xABNEAABAwIDAwcHCQUFBgcAAAABAAIDBBEFEiEGEzEUIkFRYXGRBzJCUoGS0SNTcoKhsbKzwRUkNWJzMzQ2Q8IldKKj0vAWJmODtMPh/8QAGwEAAgMBAQEAAAAAAAAAAAAAAAECAwQFBgf/xAA1EQACAgAFAQQJAwMFAAAAAAAAAQIRAwQSEyFBMTJRgQUGFCJhcZGhwdHh8BZC8SNSU2Kx/9oADAMBAAIRAxEAPwDcV5dJl809x+5VtmIyD0z7dfvXK9IelMPIuKxIt3fZ8P8AJfhYLxLos6FXRjEnWPAJX7ak/l8FiXrHlH0l9F+pZ7JifAsCFX/21J/L4JJxmTrHgEP1jynhL6fuHsmJ8Cw3RdVw4rJ632D4JBxGT13KqXrNll2Ql9v1GsnPxRZ15dVc1r/Xd4lecrf67veKqfrPhf8AG/qiXscvEtN17dVXlb/Xd7xShXP9d3iU16z4XXDf1QvY5eJZ7ouq2MTk9c/Z8EftWT1/sHwVn9S5b/bL6L9Rexz8UWW68uqy7EZD6Z9mn3JHK3+u73ioS9ZsHpCX2/caycvFFpuvVV21zx6bvG/3p5uMSDpB7wFOHrLln3oyX0f5E8nPo0WJCr/7ak/l8F5+2pOtvgrv6jyn/b6fuR9kxCwry6rxxiTrHgEg4pJ658B8FW/WXKrsjL6L9SXsc/gWS69VXNfIfTd42Uxg1QXMNzcgnj4rRkfTWFnMbajFri+aIYmXlhx1NkghCF3TMeOGip5NlcCqjWC0jx1Od968t6x4WqOHLwb+9fobsm6bQjMjMkXRdeQ2jfYvMjMkXRdG0Fi8yMyRdF0bQWLzIzJF0XRtBYvMjMkXRdG0Fi7ozJF0XRtBYvMjMkXRdG0Fi8yMyRdF0bQWLujMkXRdG0Fi7ozJF0XRtBYvMpfZ5+rx9E/eoW6mNnfOf3N+8rq+h4ac5B/P/wAZRmH/AKbJ1CEL6GckCqligtM/v/S6tqqGLn5d/ePuC4npqOrBj8/wzVln7zOe6LpF0Zl5XaN1i7oukXRdG0Fi7oukXRdG0Fi7ouiOFztWtce4EpB0Utlrmg1C7oukXRdR2gsXdF0i6MyNoLF3RdIzIzI2gsXdF0i6MyNoLF3RdIzIzI2gsXdF0jMjMjaCxd1N7Nt88/RH3lQOZWfAIrQg+sSftt+i6vonBvMqXgm/x+SjMS9wk0IQvYHOBVHHNJ3/AFfwhW5VHaI/vB7m/cuZ6TjqwV8/1L8B1I4MyMybui689tm2xzMjMm7oujbCxzMpDBKMSyc7VrRcjr6h/wB9Si7qY2ZqAJS0+kNO8a/dfwWjK4UXjRUuyyGJL3XRaGtsoraCjaYy/wBJttesXtY+KllGuxmFznRuNtS05hzTbQi/xXpMxGEoOEq57L8TDC07RVMyMymcS2fI50Wo45en6vX3KDJXmMXLTwnUkb44ikuBd0XTd0XVW2SscujMm7oujbCxy6MybzIujbCxzMi6bui6NsLHLozJu6Lo2wscurfgn9gzuP4iqZdXPBP7uzuP3ldT0XGsV/L8oz5h+6juQhC9AYwVP2kP7we5v3K4Kl7SH95d3M/CFhzyvD8y7B7xwXRdN5kZlxdBrscui6bzIzJ6AsculRylpDgbEEEd4TOZGZGihWX+gqxLG146Rw6j0jxVX2gozHMT6L+cO/pHjr7V37IyEteOgEEd5Gv3BS+I0ImjLT7D1HoK7M4e0YK8TKntzKjRYtJD5p09U6j/APPYpCWeGq4/JS9Z8095+NioOeIscWu0LTYpGZc2M5RWmXK8GXuKfKOqrpHxOs8W6j0EdYPSmbpyHEHNblNnM9V2o+qeLT3JqVzfRvbqPEe3p+xVShHtiSTfU9ui6bzIzKOglY5dF03mRmRoCxy6LpvMjMjQFjl0XTeZGZGgLHLq74Q20Ef0W/bqqJmWgULbRMHU1v4QujkI1Jsz4z4Q+hCF1jMCpO0x/eXdzPwhXZZ5tnikcNS/eODdGWHEnmDgBqs2Zg5xSS6lmG0nbOe68fKGgkkADUkmwHeVXJ9s4x5jHu77NH6lV/EsZkqDzzZvQ0aNHxPaVXg+jcSb95UhTzUIrjknsT2yAOWEB387r2+q3ifb4KJ/8VVF75x3ZGW+5RKk9nMAkrqhsMel9XOtcMYOLj9gA6SQuzDJ4GHHurz5MLxsSb7S37HVk1e8s3dsvnSjzG9QcD0nqF/YNVfYNkYx5znuPZZo+P2qQwbB46SFsULcrW+Lj0uceknrXcudLL4OpuMTZGc6psapqVsbcrAAB0D9etOoQrEq7BFa2toNBKOxru7oP6e0Ks5lf8XhzwSD+Rx9oFx9oCz265uZw0p2upow5cC7oukXRdZdBbYu6LpF0XRpCxd0XSLoujQFjl15dZ7tlVuFUcsjrBjBZriMp1uDY6Hp9oXTsrtDK+dscjy5rmlovqbtbcG/G5sbrov0bLZ3U+l0Y1m47mhrrRd5Zg1pc4gNAJJPAAaklVWo2/bvA2Nl2ZgC9xsbXsS1oH3+Cf21xF0cAa0NIlzMcTfQWB07ePgqAtOQyEMSGvEXyKc1mpQlph5myErR4PNb3D7lgP8A49Igtu/lQLXvzOHnHpv2fat6w6TNDG7jmYw+LQVXg5WeBetFzxoYndOhCEK8QLB/KQ6+KVHfEPCFi3hYF5QP4nU/Tb+Wxact3ijH7pX0IQt5kABbtsDsqKGmGYfLS2dIerqZ3Nv4kqgeSzZrlFTv3i8cBBF+DpTq33Rzu/KtmCxZjE/tRqwYf3MEIQshoBCEiWUNaXOIAAJJJsABqSSeAQBD7Z4sKWhmkvZ2QsZ9N/Nbp08b9wKyKg2v6Jm/Wb+rfh4J7ygbYcumDYydxETk6M7uBeR9g7O8qqLXHKwnD30ZpY0lL3WaRDUte0OaQ4HgQl5ln2H4k+B12HQ8Wnge8fqrlhuLMnbdpsRxaeI+I7VzMxk5YXK5RrwsdT46nfmRmSLousmkvsXmSZZg1pceDQSe4C5TFVWNiaXvcGtHSfuHWexVbF9smyRvjjY7nAtzOIGh00aL9Har8HLTxXwuCrExo4a5ZWKmcyPc88XOc4+03/VIa8jUEg9YNj4rxC9RSqjgXzZatr8RZJDC0Oa5+jnAG9rx9PVqVVUIVeDhLCjpRZi4jxJamC+mNkKneYfSv64Ib94YAftBXzOvonybOvhVL9Ajwe4foqM2vdRflH7zLMhCFzjoAVgG3j74lU/1LeDGj9FvxXz3tjJmxCqP/rSD3Tl/Rast3mUY/YiHSooi9wa0EucQ0AcSSbAD2pKvHkowDf1RncLsp7EdsjvN8BmPflWuctMWzNGOp0afstgYoqWOEWu0XeR6Tzq4+Og7AFLLxRDtraXlDKcStfK85Q1nPsQCecRo3QHiVy+ZOzfwiYXl1UYNuHSYqaIRtDW7wOeXEuJbHn0FgB0dazbbbH6iSrqInzSGNksjWszWaGtcQBlFgdOu6thguTorliJKzVsb2+pKS4dKHvH+XFZ7r9Rto32kLK9rNvpq/mf2UPzbTcu6jI70u7Qd/FVderXDBjHkzyxXIEIQryoEuCdzHBzSQRwITRkA6Qm3VIHairDVRccO2lY8WlIY4Dj6J9vQexcGIbbgG0LL/wAz7gexo18SFVZZy7uTazxyWFqtryJSzc2qR012JSTuzSOLuocAO4DQLmQhbElFUjK23ywQheFwCZE9QmzOEgzosB9fRHk0/hVN9B35jl83GU9a+i/JS6+EU3dL+fIseb7qNeV7z+RbUIQucdE8K+cMcmz1U7h6U0x9hkcV9HSOsCeoX8F8yufc369fHVa8r2sz4/QStnwyshwTDoxMflXgvMbfPfI7UgDoDRlbc6c32LJcHmZHM2SQZmx8/J67m+Y3uLst+wFeYrislVK6WZ2Z7uJ6AOhrR0AdAWjEhraXQphLTz1JnaTb6prSWl26iP8AlRkgEfzu4v8Au7E1sB/E6b6bvy3qAVg2A/idN9N35b05RUYNISbclZZ8K/xLL9Kb8hU7a7+/1X9eb8ZVxwr/ABLL9Kb8hU7a7+/1X9eb8ZVeH3vJE5d3zZEoXiYlqrcNVpSsobS7R58gHFcktQTw0Cbc6/FeKaiVSm2CF5dF0ys9QvLrwyAdKBikh8lkh0/UmUmwFukJSEISECEIQAL6H8j8l8Ih7HTj/nOP6r54W++RSS+F29WaYfhdr7yy5ruGrK98vyEIXOOkc+IOtFIeFmPN/qlfNLeA7gvpPFmF0EoHExyAd5YQvmrOANSAtmV6mXH6C0Jh1awekPZqmnYm3oBPgFsM2pHYp/YD+J0303flvVOdiZ6AB9qsHk4q3OxalBOmd2mnzb1Ga91hGa1IvOFf4ll+lN+QqTtlUtbX1VyP7ebTp88q0YO7/wA1y/Sn/wDjqh7bfxKr/wB4n/MKqw+95IniSqPmzgmrb9yZM/YmULVZkbscMxSS89aShFiBCEJACEIQAIQhAAhCEACEIQALdfIY6+HSDqqJPtjjKwpbd5B3fuU/9f8A+pnwKz5nuGnLd801CELmnTPHBYZJQxgn5OPQkeY34LcysSqHc930nfeVdhdSMjn5HH83H7jfgjkcfzcfuN+CczIzK+mQpDfI4/m4/cb8FMbIUrBXQEMYDmOoa0HzHdNlF5lL7In9+g+kfwOUZdgJIm6CBv7ce7K3NeTWwv8A2XXxVa2ipWGrnJYwneyalrfWPYrPQH/bb++T8pVvaE/vc/8AVk/EVCPb5DaRF8jj+bj9xvwRyOP5uP3G/BOZkZlbQqQ3yOP5uP3G/BHIo/m4/cb8E5mRmRQUhvkcfzcfuN+CORx/Nx+434JzMjMigpDfI4/m4/cb8Ecjj+bj9xvwTmZGZFBSG+RR/Nx+434I5HH83H7jfgnMyMyKCkN8jj+bj9xvwRyOP5uP3G/BOZkZkUFIb5HH83H7jfgjkcfzcfuN+CczIzIoKQ3yOP5uP3G/BaH5M4mthlyta35QcAB6A6lQMy0Pybf3eX+r/oaq8TujjVlvQhCzFgmR1gT1arDC++vXqtxntlNzYWNz1C3FZuNho3ENirYHk8BzbnuDXlXYUkrshJFWui6tFT5PJIxmfPTtbwzPLmi/VchNU2wj5SRHU0ryNSGPLrd9gtGuPiQplcupfZA/v0H0j+By6X7GFri11XRhwNiDJYg9RBGhU1gGwksFRHK6SItYSbNzEm7SNLi3SoynGnyNJjVAf9uP75PylWtoj+9z/wBWT8RVzpMOibiT5+UwElzhuswzZnNyBvHU36Fz41sOzeSTy1Ija97nasAAzG9rl+qhGST58BtOiiXRdXyl8m8L2hwqHvadQWhliOw6rsZ5NqYcXzH6zR9zVPdiLSzN7outJZslh7X5CQX+oZzm4ZvNDgeGvcumj2dw+QkRshkIGuWQvsOs84pby8A0mW3Rdai/C8NYS1wpWkHUOey4PUQTcJ+o2doWtzPiga3TnGzRrw1uEt5eA9Bk90XWmt2Yw6ckRiMm1zupiSB12Djpr1KMGw9HK7LDVEn1Q+J58BqmsWItLKLdF1c6jYKCNzWPq8rnea1wYCejQFy6JvJ3BEM0tS5o4Xdu2C/e5PciGllEui6vo2OoG2zVB5wuLzRDML2uLAXGh1C7pdjKCEAyc0HQF8zmgnja9xrxS3YhpZml0XWm0uyOHy33Ya+3HJM91u+ztEwdk8OkdkY8Z7kZWz3dcceaST0FG7ENLM5utJ8m7f3V565XfgYo7FNgKeO37zur3tvSyxt1at6wpzYymZBCYhNDK4Oc47t4dobAXHEcFHEmpR4HFUywoQhZiwTIwOBBFwQQR1g6FZbUYfEIa11g10VQGxEGxA3hGVvZa/hdalI8NBJNgNST0AKhbM4bTVVTUukDZHCZ7oxm0LC4nNlBs4XLezVWQdWyMkS20UubCS+UAuMUR16HuDRfvu4lMbC0rY5almUBzXRa9OVzL27rgn2pflFqgKZseYAySM0v6LbknuBy+K49lzHT4jNEyXO17GZXOcHFzmgG1xxIBf7Amu4xdRjHqamZiTt+GiN0Bc7jrISdRbXMbKQ2TqJI8Ke91xkbM6O/qhtxbszB1lH7QsjqMRezMwk07mN1GkwJytH81+jtUtgNXyrDCwEF4ifEW9IOUtZfvAanLuryBdpE4FsvvaejmjDQ9spfI4kgua2XhwNyMotwUjtO0TYhSQPGaPnvc3oOh4+59pXDs9tGY6ejhiyGR8rmPabktYXucTYEW0cD7Cu3aR4ixKkmeQ1lnsLjwHncT0eeE+dXPxDihzYGTK2ohvzYpnhvYCSLeLSfaVbFUtgGZuUy+jJM7L2gXP8ArVtVc+8Sj2Gc7afI4gyVgALI45X29K0hYb9d22HcpnYSmYHVRY0C072tsODBq1o7NVy46xk+JGIubz6V8WpGkji5zR36tNk55NiRBNm0Il1v0WYL3U33CK7SG2op2crnflblidSZxbR2c3dm67jRXLafCHVFNuo8o50Z5xIblabngD0KhYkyOfl029s4SN3bQ4Wkbmy3I9Lmi4srhi+OgYXvWkEvjawEa89wyu9o53gnJPihLqcewtI10lTUMaGsc8xxtGgDAc3D3PtStkqCNtbWZWNG7e1rLDzQc9w3qBsPBe7GYjZ3JmGN0ccLH5m6kyOILwXA2Ni5w4dARslWsdW1tntO8e1zLEc4DPct6wLjxUXfI10Iavpm1LsSleMzosrWH1Q1xbp7GfaetTeKSb7Bg94zOETHXPrCzc3fx8VCVdQ2A4nG8hrpC0sB9IOc46dekgKmsQZusGDXkAmFgsdOcbOy9/HTsUn08heJWsLia99LFI1pcyd0brjjG5u8aD1i7n+Kt237WmksQC4yRBvYS7Ujty5h7VW4qYCtoZGm7ZmwEkG43kbN24d4sPaSpjb+oY408JeG5pWuebgFrPNzHq852vYh8yQLsZ1bCwtYyoYAA5lRKwnpIaebfuuQuPCKGMYxUWY0ZGBzdPNc4MzEdpzO8SjYmRkVVVQCTMM7SwlwJdbMHa9JGl1HVuKtZWVz2SNaTDlY4OAu8Bgs09JBB07EqdsfREv5SYGmlDiBma9oB6QHA3A77DwXXs7g7GTPngdHuZGMa1rOgt0ceriCobaqrzYVT53XkeIXannOsznHt1Iv3qbwDGWPmfBC2MRRsY5royLEu84WGg1JS50h1LChCFUTEyMDgQRcEEEdYOizSo23ZRVj4IsNtIHiJrmPa0vDyclhk4ODbgXWmFYXtRjjG4hVPJO8ZWUbmaHzaZr2P16NS1X4MdTaZRjScUqZoflDxxlIyOSWjFSw5gXkgCMnLYElp87X3Uxs5j9PPLKORGCtgYZN04DO4ZdMj7dOZo4ekOKT5Yz/ALMP9WL7yuXZSGWsxZ9cYJYIWwCJm9bkc86C+Xq0d/wpxitu/mJye5S+BwU3lDg3plnw10QZLlknBa8xy39PmjW4PTfTpUzje1jcNnZFT0O8FSGuY+N4YJXH0WjIbkXaePpBUd80srcRo4IJZZKiscczW8xgZMTz3eibtHGwsSbqybdQyU0uDtjaJZYi5rWlwaHuY2FoGY8LkcSrHCOpKvv8LK1OWlu/t8aO6g2pZyWormYflmhlfHIwOGcWAdI8uyc21zfToOq5MQ8pTJ6eBxoDO2d7mBhkHNma7K1gOTVxaWuHDRysmO4XHBhdZu4xGZYqiWQAk3kfGcxue77Fk2Egw1FHAb2fUYdVM/8AdjAf9uUfVShGM7dDnOUKVml4ttw3DqmGlNKWQybsNlDg1gDiA+zMuuUuF9elO4Ft3LVT1EXI5GGna8u+UDrvHmR2yCxcLkdygPK7hxqKiljHEw1zh3xxiQW9y3tT3kjr+UTVspNzJyNzj/Nu3h3/ABByjojt6q/lktctzTf8o6dn9qBWyTyjDS2WBr3Z8wc508dgIr5BZ9u/guOk8p8baaeaOisWStEzBIBpIHDevdk9duThxI1Uh5LOOIf77MsrqQYaeR3BlU2ojPa+CpZKPbbKPapxhGUmq8CEsSSinfiaviOIUtNh7KmShY182QNp7NzF7rlrS63UCb29i7dksUgxCGSF9M2F1PJlkp3AODXG5BGg4nP0cQewmB271ODtJ5pmhv7N0P8AUfFdWyumP4kBwLYiR22Z/wBR8VXpWi+vb96LNT115fay6UeDQwkmKKNhIsS1oBI42VM2d2hY7EXUzMN3L4y8PlDhdjLEtc4ZBo6zba+kFoCzvC65kGN4nLI7KxkMDnOsTYBjLmw1UIcp34E5umqOnbXaBlNWQsfQCodJkEcpcBd5fbIBkOYi7Tr6wXVhu0n7Qq5qSajIZTl2Z73B7cwNo7tyixe27hrwUXt/UtlqsIew3a+drmnXVrnwEHXsIXbsu62I4wRxD6Y/8l6nS0XXNfmiGp66vi/xZEVHlEhjcN3QZqeGcwwzhwa3e3u7KMhy3F3DXUdXRPbf4nHSCKR9G2qzu3eYkNyn0BctN7kusOwqA8mGDQ1mFZKgZm8pc8DM5pztYy2oIPSdFI+VbEmRchEh+T5UyV9hfmRau06fPTajuKKXiLVLRqb8Dt2XxJk9I+uioRHIN6WMaQXy2FzlflHnOzN4cQVWRtzSvp5aj9msLopWtlbmbzWyA2kc7J0vBba3EjVWDyQVYfh2UG4jmmYO4kSD8ayWYGGme7gyrZOw9r4Kpsg+zKPrKcIJyafiQnOSimvA13G8bgiw6CeopBmdlZFTGxIc/gwG2gs0G9ugaLp2ExWCoE2SmbSzxO3c0elxxI5wAuNHdHEHvUDt7rJg7TwM8RPsMI/1FdOyRtjuJtHAiI27dP8AqPiq9K0X5/eizU9deX2s0FCELOaBqpeWscWtzOAJDb2zEC4F+i5sLrHpNmcQfR1kTqI7yqqGTZt9Ddt3F5AGbWxAHEefw0WxzNJaQDlJBAPUbcVQYMQqnFsfKpBIap8B5kejWtBLuHtt2q7Dk1dFWJBS7RnbKirqzDYIRSHeusZflY/kzEcreJAdnF3aHTtV2oKqY0oe+HJNkJ3OdrucAbNzjTWw17VW9p8SnjqgyOd7GZYS4BrDlzy7q+oN+tSGJVEwxGCNszmxyNc4sDWkfJ6kXIvzuHYk+Ul82CVO/IhvJ1QVkE9VyilMTKiR8+cyRuyuLv7OzSSdHOObTzeGq828oqyWupJKelMzKU7zMJY253OLbss43bbdjXXzuxX9UvHsQqY6qYRTENjgFQGFjC2wcGuZwva1ze6cZty1cfzgThUdNkZR4dXDDK1jqd7pqmabLEZWHLHM0C4de1m87TS9uhcJ2QqpP2XKacskpXRRSt3kbjuontc2Qm9uiTQXOqu2HYhJPO1zXOET6Zry3LoyR7tOcfONs2n8vaorY/E55agiWZz2bt7mgtYMwExiubDTzQfapa5K3wLbT7Rnaamq34rSyxUpkhp84L97G0OEzcj7tOoyDXgbpOwuzE2HSYh8ldjnNNPzm/KNbvC0cTl85jdQncLrqueVkzZHmJ9Q5jow0FrYm8CTa46j7FyVOM1UDp3cpLxTyxsyPYwbwPvcaC4It0JW608fxj0q9QnYSlrqXlhloyN66WpYDNHzpDa0OhNr6849XBQEmw9ZNhT4X0xZNFUGaIbyMmRstxI0WNm2uDqdbK/RzzHE93vnbrdb7d5WW1OTJe17X517qaxVrtzJkeWODSQ4AEi2vA6dCN1p3x0FtJqip7b7NTT0dM6BmaeldDIGEgZsrQHNBOl7hp49BStgcFnE9XWVUe5kqnNyxXBLGNvxI6+aPq30upnZKeSWjbJLIXukzG5DRl1ygCwsfNv7VD7H4nPLUESzuezdue0FrBmG9dFc2Gnm39qWp6XEloWpSLosjxPCMRfUV720LiKyPcj5aLmhoDQ/jzrhoNtOKseFV9XPKyZsjzE+ocx0YaC1kbdQSbXA1sV5LtBOJnT7w7ltUKbdWGUstq6/rdP/AHZELg+KCaUzl2k2bqTS4bJFFvJaLcl8OZoJysjuAb2NnRW069LqV2HwycS1lTUxbl1XJGREXBxa2NpaMxHSc32cAuDFccqIquoi37g3I50Zys5rgwTho06WhzNeu66aioqf3ICpeOUN5xyR8cu8vqOp4b9VNt6a/niJRSlf88CrRbG1rR+ztyOTcrE/KczbboWFsvHNYDtvpw1U/tZQVkuKUssdKZIKY3zbyNocZLZiQTcZbDoN7Lsnqqq1JTvkdFNM6YyPswuswktGmmotw+Kaq6usZS07nzSRyPm3TwWMuQ97srtR0NaLdd09bu+Ov+RbaSrk49h6WupOWl9GWiV0lRGzex6yE6QggniLc4283goCXYesmwl0LqYsmhnMsQ3kZMjZbh4FjZtrtOp1yq1vxqoNJVfLc+lkyiVrW/KN4WIsQON7jsS56qshpp5HSPeN3TujeWxixeflLBvUHcT1J65J3x0FtpqjzbnZyaelpnwNzT0j4pBGSOdlAzNBJte7Wnj0FK2BwSds1VWVMe5kqngtiuCWMbfiR13Hu30uvWz1LaSok373NYGPhlLYyXsDLkWt16G+uikNmRUl2aaR0kT4YntJEYs92rmgN10FtSoOT00T0LVZY0IQqS0FSaWgIxp49FodOO98bYyfEuV2SBA3NmyjMRbNYXtxtfjbsUk6E0ZttRUNlnrHiUDdNga1oI55a8XH1XX4dKlMXxuPllNKJGAbiZ17iwL2HL4nRXA0EZveOPXjzW69OumqHYfGeMcZsLDmN0HUNFLWhUcuztW6akhkebvexpcbAXJ7BoqntNiTGVlSC4EupDEANSZHvFm267G/cr4yMNFgAAOAAsB3BI5IzNmyNzetlF/HioqVOxtWRVM/kmHtMhDTHCL30s7LoO/MQFT9kqhsVTS3lDt7DIwtuOYS8lrNOtwPHpJWkSRBws4Ag9BAI8CmW0EYIIjYCOBDW6dOmmial2ioz3Bah7HwQMke2QVUjZIgbAsBa4ucO4EeKYq54jUzVALH7qphfxBBiPNcQOkZt3r1laW2kYHl4a3ORYuyjMR1F3FJGHxi/wAnHrx5rddb66a6gKWsNJWqfEonYvdr2EOpg0WI1cXZ7Dty87uVixadrIJHOIaAx1ydBqLD7SE62iYDmDGAjpDW34W426tE5JGHCzgCDxBFx4KDYzPMA2k3UUUYkbkZTTue3m6SCQ5QTxBOZunaE3slUNhqaa8wdvYXsLSRzHGQuDBbrcDx6SVoIw6If5ceunmN4eC9bQRggiNgI4ENbp06aaKWtcioz3Aql7H08DJHte2plbJEDYbsEOJePY4eKblGj6X/ADTiAcG9OQg87utY+1aO2kYHl4Y0PIsXZRmI6i61yg0jM+fI3Pa2bKM1urNa9k9YaTO9pWtlmrixwLo+TvAB1sxhil8M4v3LrxiWEjDWTOblEYLwXZbNMbQCSDcAlp8FeeRsuTkZd1wTlFyDxuba3Xj6GN1rsYbCwu1psB0DTglrDSUrEcWEz6KpcdzG7lTC8G+Q2LAQ63HS40+5cdZWZ6Cm5TIXGSoDznPOMILmk91jx7QtBfQxuZkLGFnqlrS3r821l7JRscAHMYQBYXaDYdQuNEKaDSUAVccWG1VOXMD45HsA0BeC8Fru24B9jV3QbSRxUcrIWMeyGOAm7y5rjM6zwR0WJd0q4OoYze7GG9r3a03twvpqhtBGAQI2WNrjK2xtqL6ao1IKKFT1TI6XEImSB0Dbbp17i8rScgPTqB7b9anNjcTiIEEQbZkMUjnB5d8o/wA9pHQQe3p4KwMoIw3KI2BpN8oa0C/Xa1rpcNIxmrWNbf1Wgfck5JgkOoQhQJ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63500" y="-1192213"/>
            <a:ext cx="1857375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4349" name="AutoShape 11" descr="data:image/jpeg;base64,/9j/4AAQSkZJRgABAQAAAQABAAD/2wCEAAkGBhQQEBUUEhQSFBQUFxIWFxUVFRQVFxcWFhQaFBgYFBUYHCYfFxskGhQSHy8gIycpLiwsFx4xNTAqNSYrLCkBCQoKDgwOGg8PGiwkHyQvKiwqLCwpLCwsLCwpKS8pLCksLCwsLCwsLCwpKSkpLCwsLCwvLCwvLCwsLCwsLCwsLP/AABEIAQMAwwMBIgACEQEDEQH/xAAcAAABBQEBAQAAAAAAAAAAAAAAAgMFBgcEAQj/xABNEAABAwIDAwcHCQUFBgcAAAABAAIDBBEFEiEGEzEUIkFRYXGRBzJCUoGS0SNTcoKhsbKzwRUkNWJzMzQ2Q8IldKKj0vAWJmODtMPh/8QAGwEAAgMBAQEAAAAAAAAAAAAAAAECAwQFBgf/xAA1EQACAgAFAQQJAwMFAAAAAAAAAQIRAwQSEyFBMTJRgQUGFCJhcZGhwdHh8BZC8SNSU2Kx/9oADAMBAAIRAxEAPwDcV5dJl809x+5VtmIyD0z7dfvXK9IelMPIuKxIt3fZ8P8AJfhYLxLos6FXRjEnWPAJX7ak/l8FiXrHlH0l9F+pZ7JifAsCFX/21J/L4JJxmTrHgEP1jynhL6fuHsmJ8Cw3RdVw4rJ632D4JBxGT13KqXrNll2Ql9v1GsnPxRZ15dVc1r/Xd4lecrf67veKqfrPhf8AG/qiXscvEtN17dVXlb/Xd7xShXP9d3iU16z4XXDf1QvY5eJZ7ouq2MTk9c/Z8EftWT1/sHwVn9S5b/bL6L9Rexz8UWW68uqy7EZD6Z9mn3JHK3+u73ioS9ZsHpCX2/caycvFFpuvVV21zx6bvG/3p5uMSDpB7wFOHrLln3oyX0f5E8nPo0WJCr/7ak/l8F5+2pOtvgrv6jyn/b6fuR9kxCwry6rxxiTrHgEg4pJ658B8FW/WXKrsjL6L9SXsc/gWS69VXNfIfTd42Uxg1QXMNzcgnj4rRkfTWFnMbajFri+aIYmXlhx1NkghCF3TMeOGip5NlcCqjWC0jx1Od968t6x4WqOHLwb+9fobsm6bQjMjMkXRdeQ2jfYvMjMkXRdG0Fi8yMyRdF0bQWLzIzJF0XRtBYvMjMkXRdG0Fi7ozJF0XRtBYvMjMkXRdG0Fi8yMyRdF0bQWLujMkXRdG0Fi7ozJF0XRtBYvMpfZ5+rx9E/eoW6mNnfOf3N+8rq+h4ac5B/P/wAZRmH/AKbJ1CEL6GckCqligtM/v/S6tqqGLn5d/ePuC4npqOrBj8/wzVln7zOe6LpF0Zl5XaN1i7oukXRdG0Fi7oukXRdG0Fi7ouiOFztWtce4EpB0Utlrmg1C7oukXRdR2gsXdF0i6MyNoLF3RdIzIzI2gsXdF0i6MyNoLF3RdIzIzI2gsXdF0jMjMjaCxd1N7Nt88/RH3lQOZWfAIrQg+sSftt+i6vonBvMqXgm/x+SjMS9wk0IQvYHOBVHHNJ3/AFfwhW5VHaI/vB7m/cuZ6TjqwV8/1L8B1I4MyMybui689tm2xzMjMm7oujbCxzMpDBKMSyc7VrRcjr6h/wB9Si7qY2ZqAJS0+kNO8a/dfwWjK4UXjRUuyyGJL3XRaGtsoraCjaYy/wBJttesXtY+KllGuxmFznRuNtS05hzTbQi/xXpMxGEoOEq57L8TDC07RVMyMymcS2fI50Wo45en6vX3KDJXmMXLTwnUkb44ikuBd0XTd0XVW2SscujMm7oujbCxy6MybzIujbCxzMi6bui6NsLHLozJu6Lo2wscurfgn9gzuP4iqZdXPBP7uzuP3ldT0XGsV/L8oz5h+6juQhC9AYwVP2kP7we5v3K4Kl7SH95d3M/CFhzyvD8y7B7xwXRdN5kZlxdBrscui6bzIzJ6AsculRylpDgbEEEd4TOZGZGihWX+gqxLG146Rw6j0jxVX2gozHMT6L+cO/pHjr7V37IyEteOgEEd5Gv3BS+I0ImjLT7D1HoK7M4e0YK8TKntzKjRYtJD5p09U6j/APPYpCWeGq4/JS9Z8095+NioOeIscWu0LTYpGZc2M5RWmXK8GXuKfKOqrpHxOs8W6j0EdYPSmbpyHEHNblNnM9V2o+qeLT3JqVzfRvbqPEe3p+xVShHtiSTfU9ui6bzIzKOglY5dF03mRmRoCxy6LpvMjMjQFjl0XTeZGZGgLHLq74Q20Ef0W/bqqJmWgULbRMHU1v4QujkI1Jsz4z4Q+hCF1jMCpO0x/eXdzPwhXZZ5tnikcNS/eODdGWHEnmDgBqs2Zg5xSS6lmG0nbOe68fKGgkkADUkmwHeVXJ9s4x5jHu77NH6lV/EsZkqDzzZvQ0aNHxPaVXg+jcSb95UhTzUIrjknsT2yAOWEB387r2+q3ifb4KJ/8VVF75x3ZGW+5RKk9nMAkrqhsMel9XOtcMYOLj9gA6SQuzDJ4GHHurz5MLxsSb7S37HVk1e8s3dsvnSjzG9QcD0nqF/YNVfYNkYx5znuPZZo+P2qQwbB46SFsULcrW+Lj0uceknrXcudLL4OpuMTZGc6psapqVsbcrAAB0D9etOoQrEq7BFa2toNBKOxru7oP6e0Ks5lf8XhzwSD+Rx9oFx9oCz265uZw0p2upow5cC7oukXRdZdBbYu6LpF0XRpCxd0XSLoujQFjl15dZ7tlVuFUcsjrBjBZriMp1uDY6Hp9oXTsrtDK+dscjy5rmlovqbtbcG/G5sbrov0bLZ3U+l0Y1m47mhrrRd5Zg1pc4gNAJJPAAaklVWo2/bvA2Nl2ZgC9xsbXsS1oH3+Cf21xF0cAa0NIlzMcTfQWB07ePgqAtOQyEMSGvEXyKc1mpQlph5myErR4PNb3D7lgP8A49Igtu/lQLXvzOHnHpv2fat6w6TNDG7jmYw+LQVXg5WeBetFzxoYndOhCEK8QLB/KQ6+KVHfEPCFi3hYF5QP4nU/Tb+Wxact3ijH7pX0IQt5kABbtsDsqKGmGYfLS2dIerqZ3Nv4kqgeSzZrlFTv3i8cBBF+DpTq33Rzu/KtmCxZjE/tRqwYf3MEIQshoBCEiWUNaXOIAAJJJsABqSSeAQBD7Z4sKWhmkvZ2QsZ9N/Nbp08b9wKyKg2v6Jm/Wb+rfh4J7ygbYcumDYydxETk6M7uBeR9g7O8qqLXHKwnD30ZpY0lL3WaRDUte0OaQ4HgQl5ln2H4k+B12HQ8Wnge8fqrlhuLMnbdpsRxaeI+I7VzMxk5YXK5RrwsdT46nfmRmSLousmkvsXmSZZg1pceDQSe4C5TFVWNiaXvcGtHSfuHWexVbF9smyRvjjY7nAtzOIGh00aL9Har8HLTxXwuCrExo4a5ZWKmcyPc88XOc4+03/VIa8jUEg9YNj4rxC9RSqjgXzZatr8RZJDC0Oa5+jnAG9rx9PVqVVUIVeDhLCjpRZi4jxJamC+mNkKneYfSv64Ib94YAftBXzOvonybOvhVL9Ajwe4foqM2vdRflH7zLMhCFzjoAVgG3j74lU/1LeDGj9FvxXz3tjJmxCqP/rSD3Tl/Rast3mUY/YiHSooi9wa0EucQ0AcSSbAD2pKvHkowDf1RncLsp7EdsjvN8BmPflWuctMWzNGOp0afstgYoqWOEWu0XeR6Tzq4+Og7AFLLxRDtraXlDKcStfK85Q1nPsQCecRo3QHiVy+ZOzfwiYXl1UYNuHSYqaIRtDW7wOeXEuJbHn0FgB0dazbbbH6iSrqInzSGNksjWszWaGtcQBlFgdOu6thguTorliJKzVsb2+pKS4dKHvH+XFZ7r9Rto32kLK9rNvpq/mf2UPzbTcu6jI70u7Qd/FVderXDBjHkzyxXIEIQryoEuCdzHBzSQRwITRkA6Qm3VIHairDVRccO2lY8WlIY4Dj6J9vQexcGIbbgG0LL/wAz7gexo18SFVZZy7uTazxyWFqtryJSzc2qR012JSTuzSOLuocAO4DQLmQhbElFUjK23ywQheFwCZE9QmzOEgzosB9fRHk0/hVN9B35jl83GU9a+i/JS6+EU3dL+fIseb7qNeV7z+RbUIQucdE8K+cMcmz1U7h6U0x9hkcV9HSOsCeoX8F8yufc369fHVa8r2sz4/QStnwyshwTDoxMflXgvMbfPfI7UgDoDRlbc6c32LJcHmZHM2SQZmx8/J67m+Y3uLst+wFeYrislVK6WZ2Z7uJ6AOhrR0AdAWjEhraXQphLTz1JnaTb6prSWl26iP8AlRkgEfzu4v8Au7E1sB/E6b6bvy3qAVg2A/idN9N35b05RUYNISbclZZ8K/xLL9Kb8hU7a7+/1X9eb8ZVxwr/ABLL9Kb8hU7a7+/1X9eb8ZVeH3vJE5d3zZEoXiYlqrcNVpSsobS7R58gHFcktQTw0Cbc6/FeKaiVSm2CF5dF0ys9QvLrwyAdKBikh8lkh0/UmUmwFukJSEISECEIQAL6H8j8l8Ih7HTj/nOP6r54W++RSS+F29WaYfhdr7yy5ruGrK98vyEIXOOkc+IOtFIeFmPN/qlfNLeA7gvpPFmF0EoHExyAd5YQvmrOANSAtmV6mXH6C0Jh1awekPZqmnYm3oBPgFsM2pHYp/YD+J0303flvVOdiZ6AB9qsHk4q3OxalBOmd2mnzb1Ga91hGa1IvOFf4ll+lN+QqTtlUtbX1VyP7ebTp88q0YO7/wA1y/Sn/wDjqh7bfxKr/wB4n/MKqw+95IniSqPmzgmrb9yZM/YmULVZkbscMxSS89aShFiBCEJACEIQAIQhAAhCEACEIQALdfIY6+HSDqqJPtjjKwpbd5B3fuU/9f8A+pnwKz5nuGnLd801CELmnTPHBYZJQxgn5OPQkeY34LcysSqHc930nfeVdhdSMjn5HH83H7jfgjkcfzcfuN+CczIzK+mQpDfI4/m4/cb8FMbIUrBXQEMYDmOoa0HzHdNlF5lL7In9+g+kfwOUZdgJIm6CBv7ce7K3NeTWwv8A2XXxVa2ipWGrnJYwneyalrfWPYrPQH/bb++T8pVvaE/vc/8AVk/EVCPb5DaRF8jj+bj9xvwRyOP5uP3G/BOZkZlbQqQ3yOP5uP3G/BHIo/m4/cb8E5mRmRQUhvkcfzcfuN+CORx/Nx+434JzMjMigpDfI4/m4/cb8Ecjj+bj9xvwTmZGZFBSG+RR/Nx+434I5HH83H7jfgnMyMyKCkN8jj+bj9xvwRyOP5uP3G/BOZkZkUFIb5HH83H7jfgjkcfzcfuN+CczIzIoKQ3yOP5uP3G/BaH5M4mthlyta35QcAB6A6lQMy0Pybf3eX+r/oaq8TujjVlvQhCzFgmR1gT1arDC++vXqtxntlNzYWNz1C3FZuNho3ENirYHk8BzbnuDXlXYUkrshJFWui6tFT5PJIxmfPTtbwzPLmi/VchNU2wj5SRHU0ryNSGPLrd9gtGuPiQplcupfZA/v0H0j+By6X7GFri11XRhwNiDJYg9RBGhU1gGwksFRHK6SItYSbNzEm7SNLi3SoynGnyNJjVAf9uP75PylWtoj+9z/wBWT8RVzpMOibiT5+UwElzhuswzZnNyBvHU36Fz41sOzeSTy1Ija97nasAAzG9rl+qhGST58BtOiiXRdXyl8m8L2hwqHvadQWhliOw6rsZ5NqYcXzH6zR9zVPdiLSzN7outJZslh7X5CQX+oZzm4ZvNDgeGvcumj2dw+QkRshkIGuWQvsOs84pby8A0mW3Rdai/C8NYS1wpWkHUOey4PUQTcJ+o2doWtzPiga3TnGzRrw1uEt5eA9Bk90XWmt2Yw6ckRiMm1zupiSB12Djpr1KMGw9HK7LDVEn1Q+J58BqmsWItLKLdF1c6jYKCNzWPq8rnea1wYCejQFy6JvJ3BEM0tS5o4Xdu2C/e5PciGllEui6vo2OoG2zVB5wuLzRDML2uLAXGh1C7pdjKCEAyc0HQF8zmgnja9xrxS3YhpZml0XWm0uyOHy33Ya+3HJM91u+ztEwdk8OkdkY8Z7kZWz3dcceaST0FG7ENLM5utJ8m7f3V565XfgYo7FNgKeO37zur3tvSyxt1at6wpzYymZBCYhNDK4Oc47t4dobAXHEcFHEmpR4HFUywoQhZiwTIwOBBFwQQR1g6FZbUYfEIa11g10VQGxEGxA3hGVvZa/hdalI8NBJNgNST0AKhbM4bTVVTUukDZHCZ7oxm0LC4nNlBs4XLezVWQdWyMkS20UubCS+UAuMUR16HuDRfvu4lMbC0rY5almUBzXRa9OVzL27rgn2pflFqgKZseYAySM0v6LbknuBy+K49lzHT4jNEyXO17GZXOcHFzmgG1xxIBf7Amu4xdRjHqamZiTt+GiN0Bc7jrISdRbXMbKQ2TqJI8Ke91xkbM6O/qhtxbszB1lH7QsjqMRezMwk07mN1GkwJytH81+jtUtgNXyrDCwEF4ifEW9IOUtZfvAanLuryBdpE4FsvvaejmjDQ9spfI4kgua2XhwNyMotwUjtO0TYhSQPGaPnvc3oOh4+59pXDs9tGY6ejhiyGR8rmPabktYXucTYEW0cD7Cu3aR4ixKkmeQ1lnsLjwHncT0eeE+dXPxDihzYGTK2ohvzYpnhvYCSLeLSfaVbFUtgGZuUy+jJM7L2gXP8ArVtVc+8Sj2Gc7afI4gyVgALI45X29K0hYb9d22HcpnYSmYHVRY0C072tsODBq1o7NVy46xk+JGIubz6V8WpGkji5zR36tNk55NiRBNm0Il1v0WYL3U33CK7SG2op2crnflblidSZxbR2c3dm67jRXLafCHVFNuo8o50Z5xIblabngD0KhYkyOfl029s4SN3bQ4Wkbmy3I9Lmi4srhi+OgYXvWkEvjawEa89wyu9o53gnJPihLqcewtI10lTUMaGsc8xxtGgDAc3D3PtStkqCNtbWZWNG7e1rLDzQc9w3qBsPBe7GYjZ3JmGN0ccLH5m6kyOILwXA2Ni5w4dARslWsdW1tntO8e1zLEc4DPct6wLjxUXfI10Iavpm1LsSleMzosrWH1Q1xbp7GfaetTeKSb7Bg94zOETHXPrCzc3fx8VCVdQ2A4nG8hrpC0sB9IOc46dekgKmsQZusGDXkAmFgsdOcbOy9/HTsUn08heJWsLia99LFI1pcyd0brjjG5u8aD1i7n+Kt237WmksQC4yRBvYS7Ujty5h7VW4qYCtoZGm7ZmwEkG43kbN24d4sPaSpjb+oY408JeG5pWuebgFrPNzHq852vYh8yQLsZ1bCwtYyoYAA5lRKwnpIaebfuuQuPCKGMYxUWY0ZGBzdPNc4MzEdpzO8SjYmRkVVVQCTMM7SwlwJdbMHa9JGl1HVuKtZWVz2SNaTDlY4OAu8Bgs09JBB07EqdsfREv5SYGmlDiBma9oB6QHA3A77DwXXs7g7GTPngdHuZGMa1rOgt0ceriCobaqrzYVT53XkeIXannOsznHt1Iv3qbwDGWPmfBC2MRRsY5royLEu84WGg1JS50h1LChCFUTEyMDgQRcEEEdYOizSo23ZRVj4IsNtIHiJrmPa0vDyclhk4ODbgXWmFYXtRjjG4hVPJO8ZWUbmaHzaZr2P16NS1X4MdTaZRjScUqZoflDxxlIyOSWjFSw5gXkgCMnLYElp87X3Uxs5j9PPLKORGCtgYZN04DO4ZdMj7dOZo4ekOKT5Yz/ALMP9WL7yuXZSGWsxZ9cYJYIWwCJm9bkc86C+Xq0d/wpxitu/mJye5S+BwU3lDg3plnw10QZLlknBa8xy39PmjW4PTfTpUzje1jcNnZFT0O8FSGuY+N4YJXH0WjIbkXaePpBUd80srcRo4IJZZKiscczW8xgZMTz3eibtHGwsSbqybdQyU0uDtjaJZYi5rWlwaHuY2FoGY8LkcSrHCOpKvv8LK1OWlu/t8aO6g2pZyWormYflmhlfHIwOGcWAdI8uyc21zfToOq5MQ8pTJ6eBxoDO2d7mBhkHNma7K1gOTVxaWuHDRysmO4XHBhdZu4xGZYqiWQAk3kfGcxue77Fk2Egw1FHAb2fUYdVM/8AdjAf9uUfVShGM7dDnOUKVml4ttw3DqmGlNKWQybsNlDg1gDiA+zMuuUuF9elO4Ft3LVT1EXI5GGna8u+UDrvHmR2yCxcLkdygPK7hxqKiljHEw1zh3xxiQW9y3tT3kjr+UTVspNzJyNzj/Nu3h3/ABByjojt6q/lktctzTf8o6dn9qBWyTyjDS2WBr3Z8wc508dgIr5BZ9u/guOk8p8baaeaOisWStEzBIBpIHDevdk9duThxI1Uh5LOOIf77MsrqQYaeR3BlU2ojPa+CpZKPbbKPapxhGUmq8CEsSSinfiaviOIUtNh7KmShY182QNp7NzF7rlrS63UCb29i7dksUgxCGSF9M2F1PJlkp3AODXG5BGg4nP0cQewmB271ODtJ5pmhv7N0P8AUfFdWyumP4kBwLYiR22Z/wBR8VXpWi+vb96LNT115fay6UeDQwkmKKNhIsS1oBI42VM2d2hY7EXUzMN3L4y8PlDhdjLEtc4ZBo6zba+kFoCzvC65kGN4nLI7KxkMDnOsTYBjLmw1UIcp34E5umqOnbXaBlNWQsfQCodJkEcpcBd5fbIBkOYi7Tr6wXVhu0n7Qq5qSajIZTl2Z73B7cwNo7tyixe27hrwUXt/UtlqsIew3a+drmnXVrnwEHXsIXbsu62I4wRxD6Y/8l6nS0XXNfmiGp66vi/xZEVHlEhjcN3QZqeGcwwzhwa3e3u7KMhy3F3DXUdXRPbf4nHSCKR9G2qzu3eYkNyn0BctN7kusOwqA8mGDQ1mFZKgZm8pc8DM5pztYy2oIPSdFI+VbEmRchEh+T5UyV9hfmRau06fPTajuKKXiLVLRqb8Dt2XxJk9I+uioRHIN6WMaQXy2FzlflHnOzN4cQVWRtzSvp5aj9msLopWtlbmbzWyA2kc7J0vBba3EjVWDyQVYfh2UG4jmmYO4kSD8ayWYGGme7gyrZOw9r4Kpsg+zKPrKcIJyafiQnOSimvA13G8bgiw6CeopBmdlZFTGxIc/gwG2gs0G9ugaLp2ExWCoE2SmbSzxO3c0elxxI5wAuNHdHEHvUDt7rJg7TwM8RPsMI/1FdOyRtjuJtHAiI27dP8AqPiq9K0X5/eizU9deX2s0FCELOaBqpeWscWtzOAJDb2zEC4F+i5sLrHpNmcQfR1kTqI7yqqGTZt9Ddt3F5AGbWxAHEefw0WxzNJaQDlJBAPUbcVQYMQqnFsfKpBIap8B5kejWtBLuHtt2q7Dk1dFWJBS7RnbKirqzDYIRSHeusZflY/kzEcreJAdnF3aHTtV2oKqY0oe+HJNkJ3OdrucAbNzjTWw17VW9p8SnjqgyOd7GZYS4BrDlzy7q+oN+tSGJVEwxGCNszmxyNc4sDWkfJ6kXIvzuHYk+Ul82CVO/IhvJ1QVkE9VyilMTKiR8+cyRuyuLv7OzSSdHOObTzeGq828oqyWupJKelMzKU7zMJY253OLbss43bbdjXXzuxX9UvHsQqY6qYRTENjgFQGFjC2wcGuZwva1ze6cZty1cfzgThUdNkZR4dXDDK1jqd7pqmabLEZWHLHM0C4de1m87TS9uhcJ2QqpP2XKacskpXRRSt3kbjuontc2Qm9uiTQXOqu2HYhJPO1zXOET6Zry3LoyR7tOcfONs2n8vaorY/E55agiWZz2bt7mgtYMwExiubDTzQfapa5K3wLbT7Rnaamq34rSyxUpkhp84L97G0OEzcj7tOoyDXgbpOwuzE2HSYh8ldjnNNPzm/KNbvC0cTl85jdQncLrqueVkzZHmJ9Q5jow0FrYm8CTa46j7FyVOM1UDp3cpLxTyxsyPYwbwPvcaC4It0JW608fxj0q9QnYSlrqXlhloyN66WpYDNHzpDa0OhNr6849XBQEmw9ZNhT4X0xZNFUGaIbyMmRstxI0WNm2uDqdbK/RzzHE93vnbrdb7d5WW1OTJe17X517qaxVrtzJkeWODSQ4AEi2vA6dCN1p3x0FtJqip7b7NTT0dM6BmaeldDIGEgZsrQHNBOl7hp49BStgcFnE9XWVUe5kqnNyxXBLGNvxI6+aPq30upnZKeSWjbJLIXukzG5DRl1ygCwsfNv7VD7H4nPLUESzuezdue0FrBmG9dFc2Gnm39qWp6XEloWpSLosjxPCMRfUV720LiKyPcj5aLmhoDQ/jzrhoNtOKseFV9XPKyZsjzE+ocx0YaC1kbdQSbXA1sV5LtBOJnT7w7ltUKbdWGUstq6/rdP/AHZELg+KCaUzl2k2bqTS4bJFFvJaLcl8OZoJysjuAb2NnRW069LqV2HwycS1lTUxbl1XJGREXBxa2NpaMxHSc32cAuDFccqIquoi37g3I50Zys5rgwTho06WhzNeu66aioqf3ICpeOUN5xyR8cu8vqOp4b9VNt6a/niJRSlf88CrRbG1rR+ztyOTcrE/KczbboWFsvHNYDtvpw1U/tZQVkuKUssdKZIKY3zbyNocZLZiQTcZbDoN7Lsnqqq1JTvkdFNM6YyPswuswktGmmotw+Kaq6usZS07nzSRyPm3TwWMuQ97srtR0NaLdd09bu+Ov+RbaSrk49h6WupOWl9GWiV0lRGzex6yE6QggniLc4283goCXYesmwl0LqYsmhnMsQ3kZMjZbh4FjZtrtOp1yq1vxqoNJVfLc+lkyiVrW/KN4WIsQON7jsS56qshpp5HSPeN3TujeWxixeflLBvUHcT1J65J3x0FtpqjzbnZyaelpnwNzT0j4pBGSOdlAzNBJte7Wnj0FK2BwSds1VWVMe5kqngtiuCWMbfiR13Hu30uvWz1LaSok373NYGPhlLYyXsDLkWt16G+uikNmRUl2aaR0kT4YntJEYs92rmgN10FtSoOT00T0LVZY0IQqS0FSaWgIxp49FodOO98bYyfEuV2SBA3NmyjMRbNYXtxtfjbsUk6E0ZttRUNlnrHiUDdNga1oI55a8XH1XX4dKlMXxuPllNKJGAbiZ17iwL2HL4nRXA0EZveOPXjzW69OumqHYfGeMcZsLDmN0HUNFLWhUcuztW6akhkebvexpcbAXJ7BoqntNiTGVlSC4EupDEANSZHvFm267G/cr4yMNFgAAOAAsB3BI5IzNmyNzetlF/HioqVOxtWRVM/kmHtMhDTHCL30s7LoO/MQFT9kqhsVTS3lDt7DIwtuOYS8lrNOtwPHpJWkSRBws4Ag9BAI8CmW0EYIIjYCOBDW6dOmmial2ioz3Bah7HwQMke2QVUjZIgbAsBa4ucO4EeKYq54jUzVALH7qphfxBBiPNcQOkZt3r1laW2kYHl4a3ORYuyjMR1F3FJGHxi/wAnHrx5rddb66a6gKWsNJWqfEonYvdr2EOpg0WI1cXZ7Dty87uVixadrIJHOIaAx1ydBqLD7SE62iYDmDGAjpDW34W426tE5JGHCzgCDxBFx4KDYzPMA2k3UUUYkbkZTTue3m6SCQ5QTxBOZunaE3slUNhqaa8wdvYXsLSRzHGQuDBbrcDx6SVoIw6If5ceunmN4eC9bQRggiNgI4ENbp06aaKWtcioz3Aql7H08DJHte2plbJEDYbsEOJePY4eKblGj6X/ADTiAcG9OQg87utY+1aO2kYHl4Y0PIsXZRmI6i61yg0jM+fI3Pa2bKM1urNa9k9YaTO9pWtlmrixwLo+TvAB1sxhil8M4v3LrxiWEjDWTOblEYLwXZbNMbQCSDcAlp8FeeRsuTkZd1wTlFyDxuba3Xj6GN1rsYbCwu1psB0DTglrDSUrEcWEz6KpcdzG7lTC8G+Q2LAQ63HS40+5cdZWZ6Cm5TIXGSoDznPOMILmk91jx7QtBfQxuZkLGFnqlrS3r821l7JRscAHMYQBYXaDYdQuNEKaDSUAVccWG1VOXMD45HsA0BeC8Fru24B9jV3QbSRxUcrIWMeyGOAm7y5rjM6zwR0WJd0q4OoYze7GG9r3a03twvpqhtBGAQI2WNrjK2xtqL6ao1IKKFT1TI6XEImSB0Dbbp17i8rScgPTqB7b9anNjcTiIEEQbZkMUjnB5d8o/wA9pHQQe3p4KwMoIw3KI2BpN8oa0C/Xa1rpcNIxmrWNbf1Wgfck5JgkOoQhQJ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63500" y="-1192213"/>
            <a:ext cx="1857375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2" name="Immagine 11" descr="LogoTwitter.png"/>
          <p:cNvPicPr>
            <a:picLocks noChangeAspect="1"/>
          </p:cNvPicPr>
          <p:nvPr/>
        </p:nvPicPr>
        <p:blipFill>
          <a:blip r:embed="rId7" cstate="print"/>
          <a:srcRect l="53451" t="21600" r="31969" b="28721"/>
          <a:stretch>
            <a:fillRect/>
          </a:stretch>
        </p:blipFill>
        <p:spPr>
          <a:xfrm>
            <a:off x="3260202" y="5157192"/>
            <a:ext cx="591718" cy="5040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219587"/>
            <a:ext cx="8855968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Categoria sempre più ampia di viaggiatori per i quali l’elemento salute è determinante nella scelta della destinazione</a:t>
            </a: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 Lunga tradizione, in particolare per la componente curativa, soprattutto in località balneari e termali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Oggi è insieme di più </a:t>
            </a:r>
            <a:r>
              <a:rPr lang="it-IT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tematismi</a:t>
            </a:r>
            <a:r>
              <a:rPr lang="it-IT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 con forte connotazione della “cura di sé” come prevenzione e attenzione al benessere psico-fisico</a:t>
            </a: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54369" y="404664"/>
            <a:ext cx="4017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latin typeface="Corbel" panose="020B0503020204020204" pitchFamily="34" charset="0"/>
              </a:rPr>
              <a:t>Il Turismo «</a:t>
            </a:r>
            <a:r>
              <a:rPr lang="it-IT" sz="3200" b="1" dirty="0" err="1" smtClean="0">
                <a:latin typeface="Corbel" panose="020B0503020204020204" pitchFamily="34" charset="0"/>
              </a:rPr>
              <a:t>Healthy</a:t>
            </a:r>
            <a:r>
              <a:rPr lang="it-IT" sz="3200" b="1" dirty="0" smtClean="0">
                <a:latin typeface="Corbel" panose="020B0503020204020204" pitchFamily="34" charset="0"/>
              </a:rPr>
              <a:t>» </a:t>
            </a:r>
            <a:endParaRPr lang="it-IT" sz="3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4002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7504" y="1124744"/>
            <a:ext cx="8856984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Il </a:t>
            </a: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turismo medicale (cura</a:t>
            </a:r>
            <a:r>
              <a:rPr lang="it-IT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), il cui giro d’affari è oggi stimato in 3,7miliardi di euro nel mondo, </a:t>
            </a: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farà viaggiare </a:t>
            </a:r>
            <a:r>
              <a:rPr lang="it-IT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50milioni di turisti </a:t>
            </a:r>
            <a:r>
              <a:rPr lang="it-IT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 </a:t>
            </a:r>
            <a:r>
              <a:rPr lang="it-IT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entro il 2020 </a:t>
            </a: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(stime OCSE)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Il turismo del benessere (prevenzione)</a:t>
            </a:r>
            <a:r>
              <a:rPr lang="it-IT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 crescerà del 9% </a:t>
            </a: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all'anno fino al 2017, </a:t>
            </a:r>
            <a:b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</a:b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quasi il 50% più veloce rispetto al turismo globale (stime Global Wellness </a:t>
            </a:r>
            <a:r>
              <a:rPr lang="it-IT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Institute</a:t>
            </a: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)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La spesa </a:t>
            </a:r>
            <a:r>
              <a:rPr lang="it-IT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di questi turisti </a:t>
            </a:r>
            <a:r>
              <a:rPr lang="it-IT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è del 130% superiore </a:t>
            </a:r>
            <a:r>
              <a:rPr lang="it-IT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rispetto alla media dei turisti internazionali</a:t>
            </a: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07704" y="404664"/>
            <a:ext cx="6531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latin typeface="Corbel" panose="020B0503020204020204" pitchFamily="34" charset="0"/>
              </a:rPr>
              <a:t>Il Turismo «</a:t>
            </a:r>
            <a:r>
              <a:rPr lang="it-IT" sz="3200" b="1" dirty="0" err="1" smtClean="0">
                <a:latin typeface="Corbel" panose="020B0503020204020204" pitchFamily="34" charset="0"/>
              </a:rPr>
              <a:t>Healthy</a:t>
            </a:r>
            <a:r>
              <a:rPr lang="it-IT" sz="3200" b="1" dirty="0" smtClean="0">
                <a:latin typeface="Corbel" panose="020B0503020204020204" pitchFamily="34" charset="0"/>
              </a:rPr>
              <a:t>»: le prospettive </a:t>
            </a:r>
            <a:endParaRPr lang="it-IT" sz="3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4002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91680" y="548680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Corbel" panose="020B0503020204020204" pitchFamily="34" charset="0"/>
              </a:rPr>
              <a:t>In pratica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02872" y="1607889"/>
            <a:ext cx="74575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Cosa cercano i turisti </a:t>
            </a:r>
            <a:r>
              <a:rPr lang="it-IT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«</a:t>
            </a:r>
            <a:r>
              <a:rPr lang="it-IT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Healthy</a:t>
            </a:r>
            <a:r>
              <a:rPr lang="it-IT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»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qualità dei servizi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certificazioni internazionali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dotazione </a:t>
            </a:r>
            <a:r>
              <a:rPr lang="it-IT" sz="28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infrastrutturale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Accessibilità</a:t>
            </a:r>
            <a:endParaRPr lang="it-IT" sz="2800" b="1" u="sng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Personalizzazione e proposte “esperienziali”</a:t>
            </a:r>
            <a:endParaRPr lang="it-IT" sz="2800" b="1" u="sng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lvl="1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endParaRPr lang="it-IT" sz="16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0729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748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699792" y="40466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Century" pitchFamily="18" charset="0"/>
              </a:rPr>
              <a:t>Un nuovo processo</a:t>
            </a:r>
            <a:endParaRPr lang="it-IT" sz="2800" b="1" dirty="0">
              <a:latin typeface="Century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11663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Corbel" panose="020B0503020204020204" pitchFamily="34" charset="0"/>
              </a:rPr>
              <a:t>Il percorso dell’”Area del Sole” nell’ambito</a:t>
            </a:r>
          </a:p>
          <a:p>
            <a:pPr algn="ctr"/>
            <a:r>
              <a:rPr lang="it-IT" sz="2800" b="1" dirty="0" smtClean="0">
                <a:latin typeface="Corbel" panose="020B0503020204020204" pitchFamily="34" charset="0"/>
              </a:rPr>
              <a:t>del progetto </a:t>
            </a:r>
            <a:r>
              <a:rPr lang="it-IT" sz="2800" b="1" dirty="0" err="1" smtClean="0">
                <a:latin typeface="Corbel" panose="020B0503020204020204" pitchFamily="34" charset="0"/>
              </a:rPr>
              <a:t>Venice</a:t>
            </a:r>
            <a:r>
              <a:rPr lang="it-IT" sz="2800" b="1" dirty="0" smtClean="0">
                <a:latin typeface="Corbel" panose="020B0503020204020204" pitchFamily="34" charset="0"/>
              </a:rPr>
              <a:t> </a:t>
            </a:r>
            <a:r>
              <a:rPr lang="it-IT" sz="2800" b="1" dirty="0" err="1" smtClean="0">
                <a:latin typeface="Corbel" panose="020B0503020204020204" pitchFamily="34" charset="0"/>
              </a:rPr>
              <a:t>Green&amp;Healthy</a:t>
            </a:r>
            <a:endParaRPr lang="it-IT" sz="2800" b="1" dirty="0">
              <a:latin typeface="Corbel" panose="020B0503020204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196752"/>
            <a:ext cx="8892480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it-IT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Il progetto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Valorizza </a:t>
            </a:r>
            <a:r>
              <a:rPr lang="it-I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tre aree tematiche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nel cuore del Veneto: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l’Area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del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“Sole</a:t>
            </a:r>
            <a:r>
              <a:rPr lang="it-I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”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(il litorale veneziano); 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l’Area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delle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“Acque</a:t>
            </a:r>
            <a:r>
              <a:rPr lang="it-I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”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(il distretto termale di Abano-Montegrotto); 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l’Area 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della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“Terra</a:t>
            </a:r>
            <a:r>
              <a:rPr lang="it-I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”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(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la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fascia prealpina dei colli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trevigiani)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endParaRPr lang="it-IT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Si integra con l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’attuale offerta turistica</a:t>
            </a:r>
          </a:p>
          <a:p>
            <a:pPr marL="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Delinea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una forma di offerta innovativa: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dal </a:t>
            </a:r>
            <a:r>
              <a:rPr lang="it-IT" sz="20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wellness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alla </a:t>
            </a:r>
            <a:r>
              <a:rPr lang="it-IT" sz="20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remise</a:t>
            </a:r>
            <a:r>
              <a:rPr lang="it-IT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en forme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al </a:t>
            </a:r>
            <a:r>
              <a:rPr lang="it-IT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green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alle eccellenze enogastronomiche e valenze culturali</a:t>
            </a:r>
          </a:p>
          <a:p>
            <a:pPr lvl="1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lvl="1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endParaRPr lang="it-IT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7489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548680"/>
            <a:ext cx="7889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latin typeface="Corbel" panose="020B0503020204020204" pitchFamily="34" charset="0"/>
              </a:rPr>
              <a:t>Il percorso: l’anello portante di circa 190 Km</a:t>
            </a:r>
            <a:endParaRPr lang="it-IT" sz="3200" b="1" dirty="0">
              <a:latin typeface="Corbel" panose="020B0503020204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/>
          <a:srcRect l="892" r="2678"/>
          <a:stretch/>
        </p:blipFill>
        <p:spPr>
          <a:xfrm>
            <a:off x="1187624" y="1133455"/>
            <a:ext cx="7776864" cy="56578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042957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54" y="1124744"/>
            <a:ext cx="9153854" cy="5564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2620213" y="404664"/>
            <a:ext cx="6287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latin typeface="Corbel" panose="020B0503020204020204" pitchFamily="34" charset="0"/>
              </a:rPr>
              <a:t>Focus: l’Area del Sole (circa 130km)</a:t>
            </a:r>
            <a:endParaRPr lang="it-IT" sz="3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9373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91680" y="548680"/>
            <a:ext cx="5368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latin typeface="Corbel" panose="020B0503020204020204" pitchFamily="34" charset="0"/>
              </a:rPr>
              <a:t>Perché un percorso turistico ?</a:t>
            </a:r>
            <a:endParaRPr lang="it-IT" sz="3200" b="1" dirty="0">
              <a:latin typeface="Corbel" panose="020B0503020204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1552237"/>
            <a:ext cx="8424936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Cogliere le opportunità di un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mercato dinamico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 in buona parte di qualità</a:t>
            </a:r>
          </a:p>
          <a:p>
            <a:pPr marL="34290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Richiamare una tipologia di turista più attento e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responsabile 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Sensibilizzare le persone alla salute e alla prevenzione, promuovendo uno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stile di vita più sano</a:t>
            </a:r>
          </a:p>
          <a:p>
            <a:pPr marL="34290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Rilanciare lo sviluppo turistico in ottica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sostenibile</a:t>
            </a:r>
          </a:p>
          <a:p>
            <a:pPr marL="34290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Costruire e comunicare un’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immagine nuova,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dinamica e integrata </a:t>
            </a:r>
          </a:p>
          <a:p>
            <a:pPr marL="34290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Valorizzare le molte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tipicità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con logica di </a:t>
            </a:r>
            <a:r>
              <a:rPr lang="it-I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filiera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Creare 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nuove </a:t>
            </a:r>
            <a:r>
              <a:rPr lang="it-I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opportunità di investimento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1353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10889</TotalTime>
  <Words>590</Words>
  <Application>Microsoft Office PowerPoint</Application>
  <PresentationFormat>Presentazione su schermo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 La risorsa turistica dell’acqua: L’area del Sole per un Turismo “Healthy”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Valeria Minghetti</dc:creator>
  <cp:lastModifiedBy>Mara Manente</cp:lastModifiedBy>
  <cp:revision>1284</cp:revision>
  <dcterms:created xsi:type="dcterms:W3CDTF">2012-02-13T13:32:23Z</dcterms:created>
  <dcterms:modified xsi:type="dcterms:W3CDTF">2015-11-14T06:37:15Z</dcterms:modified>
</cp:coreProperties>
</file>