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notesMasterIdLst>
    <p:notesMasterId r:id="rId23"/>
  </p:notesMasterIdLst>
  <p:handoutMasterIdLst>
    <p:handoutMasterId r:id="rId24"/>
  </p:handoutMasterIdLst>
  <p:sldIdLst>
    <p:sldId id="256" r:id="rId2"/>
    <p:sldId id="314" r:id="rId3"/>
    <p:sldId id="317" r:id="rId4"/>
    <p:sldId id="306" r:id="rId5"/>
    <p:sldId id="310" r:id="rId6"/>
    <p:sldId id="307" r:id="rId7"/>
    <p:sldId id="292" r:id="rId8"/>
    <p:sldId id="311" r:id="rId9"/>
    <p:sldId id="315" r:id="rId10"/>
    <p:sldId id="273" r:id="rId11"/>
    <p:sldId id="316" r:id="rId12"/>
    <p:sldId id="300" r:id="rId13"/>
    <p:sldId id="303" r:id="rId14"/>
    <p:sldId id="289" r:id="rId15"/>
    <p:sldId id="309" r:id="rId16"/>
    <p:sldId id="320" r:id="rId17"/>
    <p:sldId id="318" r:id="rId18"/>
    <p:sldId id="319" r:id="rId19"/>
    <p:sldId id="321" r:id="rId20"/>
    <p:sldId id="322" r:id="rId21"/>
    <p:sldId id="264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DD26"/>
    <a:srgbClr val="7CFD35"/>
    <a:srgbClr val="00FF00"/>
    <a:srgbClr val="3F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0" autoAdjust="0"/>
    <p:restoredTop sz="94660"/>
  </p:normalViewPr>
  <p:slideViewPr>
    <p:cSldViewPr snapToGrid="0">
      <p:cViewPr varScale="1">
        <p:scale>
          <a:sx n="82" d="100"/>
          <a:sy n="82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969B1-B828-4B68-AB14-A58A28D2B5CD}" type="datetimeFigureOut">
              <a:rPr lang="it-IT" smtClean="0"/>
              <a:t>13/11/2015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DD884-7D8E-4838-8A19-9AFAC81D9A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0747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446D8-F68E-463C-A5EE-8B52D54878B4}" type="datetimeFigureOut">
              <a:rPr lang="it-IT" smtClean="0"/>
              <a:t>13/11/2015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DFE82-B194-460E-A0EB-8A5ACEE828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6150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A4BF-83FF-4A17-B679-DEF024ED01BA}" type="datetimeFigureOut">
              <a:rPr lang="it-IT" smtClean="0"/>
              <a:t>13/11/2015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893-C5E4-4CC0-BE0A-4AB24133DC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5399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A4BF-83FF-4A17-B679-DEF024ED01BA}" type="datetimeFigureOut">
              <a:rPr lang="it-IT" smtClean="0"/>
              <a:t>13/11/2015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893-C5E4-4CC0-BE0A-4AB24133DC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5389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A4BF-83FF-4A17-B679-DEF024ED01BA}" type="datetimeFigureOut">
              <a:rPr lang="it-IT" smtClean="0"/>
              <a:t>13/11/2015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893-C5E4-4CC0-BE0A-4AB24133DC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5784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A4BF-83FF-4A17-B679-DEF024ED01BA}" type="datetimeFigureOut">
              <a:rPr lang="it-IT" smtClean="0"/>
              <a:t>13/11/2015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893-C5E4-4CC0-BE0A-4AB24133DC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3303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A4BF-83FF-4A17-B679-DEF024ED01BA}" type="datetimeFigureOut">
              <a:rPr lang="it-IT" smtClean="0"/>
              <a:t>13/11/2015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893-C5E4-4CC0-BE0A-4AB24133DC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0927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A4BF-83FF-4A17-B679-DEF024ED01BA}" type="datetimeFigureOut">
              <a:rPr lang="it-IT" smtClean="0"/>
              <a:t>13/11/2015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893-C5E4-4CC0-BE0A-4AB24133DC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3298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A4BF-83FF-4A17-B679-DEF024ED01BA}" type="datetimeFigureOut">
              <a:rPr lang="it-IT" smtClean="0"/>
              <a:t>13/11/2015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893-C5E4-4CC0-BE0A-4AB24133DC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7205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A4BF-83FF-4A17-B679-DEF024ED01BA}" type="datetimeFigureOut">
              <a:rPr lang="it-IT" smtClean="0"/>
              <a:t>13/11/2015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893-C5E4-4CC0-BE0A-4AB24133DC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1893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A4BF-83FF-4A17-B679-DEF024ED01BA}" type="datetimeFigureOut">
              <a:rPr lang="it-IT" smtClean="0"/>
              <a:t>13/11/2015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893-C5E4-4CC0-BE0A-4AB24133DC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926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A4BF-83FF-4A17-B679-DEF024ED01BA}" type="datetimeFigureOut">
              <a:rPr lang="it-IT" smtClean="0"/>
              <a:t>13/11/2015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893-C5E4-4CC0-BE0A-4AB24133DC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4635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A4BF-83FF-4A17-B679-DEF024ED01BA}" type="datetimeFigureOut">
              <a:rPr lang="it-IT" smtClean="0"/>
              <a:t>13/11/2015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6893-C5E4-4CC0-BE0A-4AB24133DC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2308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6A4BF-83FF-4A17-B679-DEF024ED01BA}" type="datetimeFigureOut">
              <a:rPr lang="it-IT" smtClean="0"/>
              <a:t>13/11/2015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D6893-C5E4-4CC0-BE0A-4AB24133DC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270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tif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iss.it/publ/index.php?lang=1&amp;id=2843&amp;tipo=5" TargetMode="External"/><Relationship Id="rId4" Type="http://schemas.openxmlformats.org/officeDocument/2006/relationships/hyperlink" Target="http://www.iss.it/publ/index.php?lang=1&amp;id=2839&amp;tipo=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91705" y="1089175"/>
            <a:ext cx="6858000" cy="1579794"/>
          </a:xfrm>
        </p:spPr>
        <p:txBody>
          <a:bodyPr>
            <a:normAutofit/>
          </a:bodyPr>
          <a:lstStyle/>
          <a:p>
            <a:r>
              <a:rPr lang="it-IT" smtClean="0">
                <a:latin typeface="+mn-lt"/>
                <a:cs typeface="Segoe UI Semilight" panose="020B0402040204020203" pitchFamily="34" charset="0"/>
              </a:rPr>
              <a:t>Qualità delle acque di balneazione</a:t>
            </a:r>
            <a:endParaRPr lang="it-IT" dirty="0">
              <a:latin typeface="+mn-lt"/>
              <a:cs typeface="Segoe UI Semilight" panose="020B0402040204020203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03231" y="4054488"/>
            <a:ext cx="6858000" cy="773192"/>
          </a:xfrm>
        </p:spPr>
        <p:txBody>
          <a:bodyPr>
            <a:noAutofit/>
          </a:bodyPr>
          <a:lstStyle/>
          <a:p>
            <a:r>
              <a:rPr lang="it-IT" sz="2000" dirty="0" smtClean="0">
                <a:cs typeface="Segoe UI Semilight" panose="020B0402040204020203" pitchFamily="34" charset="0"/>
              </a:rPr>
              <a:t>Maura Manganelli – Istituto Superiore di Sanità, Roma  maura.manganelli@iss.it</a:t>
            </a:r>
            <a:endParaRPr lang="it-IT" sz="2000" dirty="0">
              <a:cs typeface="Segoe UI Semilight" panose="020B0402040204020203" pitchFamily="34" charset="0"/>
            </a:endParaRPr>
          </a:p>
        </p:txBody>
      </p:sp>
      <p:grpSp>
        <p:nvGrpSpPr>
          <p:cNvPr id="4" name="Group 223"/>
          <p:cNvGrpSpPr>
            <a:grpSpLocks/>
          </p:cNvGrpSpPr>
          <p:nvPr/>
        </p:nvGrpSpPr>
        <p:grpSpPr bwMode="auto">
          <a:xfrm>
            <a:off x="4177236" y="3151221"/>
            <a:ext cx="649287" cy="641350"/>
            <a:chOff x="6881" y="91"/>
            <a:chExt cx="845" cy="835"/>
          </a:xfrm>
        </p:grpSpPr>
        <p:sp>
          <p:nvSpPr>
            <p:cNvPr id="5" name="Freeform 224"/>
            <p:cNvSpPr>
              <a:spLocks/>
            </p:cNvSpPr>
            <p:nvPr/>
          </p:nvSpPr>
          <p:spPr bwMode="auto">
            <a:xfrm>
              <a:off x="7256" y="675"/>
              <a:ext cx="96" cy="251"/>
            </a:xfrm>
            <a:custGeom>
              <a:avLst/>
              <a:gdLst>
                <a:gd name="T0" fmla="*/ 72 w 96"/>
                <a:gd name="T1" fmla="*/ 21 h 251"/>
                <a:gd name="T2" fmla="*/ 72 w 96"/>
                <a:gd name="T3" fmla="*/ 237 h 251"/>
                <a:gd name="T4" fmla="*/ 96 w 96"/>
                <a:gd name="T5" fmla="*/ 237 h 251"/>
                <a:gd name="T6" fmla="*/ 96 w 96"/>
                <a:gd name="T7" fmla="*/ 251 h 251"/>
                <a:gd name="T8" fmla="*/ 0 w 96"/>
                <a:gd name="T9" fmla="*/ 251 h 251"/>
                <a:gd name="T10" fmla="*/ 0 w 96"/>
                <a:gd name="T11" fmla="*/ 237 h 251"/>
                <a:gd name="T12" fmla="*/ 25 w 96"/>
                <a:gd name="T13" fmla="*/ 237 h 251"/>
                <a:gd name="T14" fmla="*/ 25 w 96"/>
                <a:gd name="T15" fmla="*/ 0 h 251"/>
                <a:gd name="T16" fmla="*/ 72 w 96"/>
                <a:gd name="T17" fmla="*/ 2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251">
                  <a:moveTo>
                    <a:pt x="72" y="21"/>
                  </a:moveTo>
                  <a:lnTo>
                    <a:pt x="72" y="237"/>
                  </a:lnTo>
                  <a:lnTo>
                    <a:pt x="96" y="237"/>
                  </a:lnTo>
                  <a:lnTo>
                    <a:pt x="96" y="251"/>
                  </a:lnTo>
                  <a:lnTo>
                    <a:pt x="0" y="251"/>
                  </a:lnTo>
                  <a:lnTo>
                    <a:pt x="0" y="237"/>
                  </a:lnTo>
                  <a:lnTo>
                    <a:pt x="25" y="237"/>
                  </a:lnTo>
                  <a:lnTo>
                    <a:pt x="25" y="0"/>
                  </a:lnTo>
                  <a:lnTo>
                    <a:pt x="72" y="2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" name="Freeform 225"/>
            <p:cNvSpPr>
              <a:spLocks/>
            </p:cNvSpPr>
            <p:nvPr/>
          </p:nvSpPr>
          <p:spPr bwMode="auto">
            <a:xfrm>
              <a:off x="7281" y="539"/>
              <a:ext cx="47" cy="90"/>
            </a:xfrm>
            <a:custGeom>
              <a:avLst/>
              <a:gdLst>
                <a:gd name="T0" fmla="*/ 366 w 366"/>
                <a:gd name="T1" fmla="*/ 703 h 703"/>
                <a:gd name="T2" fmla="*/ 366 w 366"/>
                <a:gd name="T3" fmla="*/ 173 h 703"/>
                <a:gd name="T4" fmla="*/ 0 w 366"/>
                <a:gd name="T5" fmla="*/ 0 h 703"/>
                <a:gd name="T6" fmla="*/ 0 w 366"/>
                <a:gd name="T7" fmla="*/ 530 h 703"/>
                <a:gd name="T8" fmla="*/ 366 w 366"/>
                <a:gd name="T9" fmla="*/ 703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703">
                  <a:moveTo>
                    <a:pt x="366" y="703"/>
                  </a:moveTo>
                  <a:cubicBezTo>
                    <a:pt x="366" y="173"/>
                    <a:pt x="366" y="173"/>
                    <a:pt x="366" y="173"/>
                  </a:cubicBezTo>
                  <a:cubicBezTo>
                    <a:pt x="326" y="153"/>
                    <a:pt x="0" y="0"/>
                    <a:pt x="0" y="0"/>
                  </a:cubicBezTo>
                  <a:cubicBezTo>
                    <a:pt x="0" y="530"/>
                    <a:pt x="0" y="530"/>
                    <a:pt x="0" y="530"/>
                  </a:cubicBezTo>
                  <a:lnTo>
                    <a:pt x="366" y="7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Freeform 226"/>
            <p:cNvSpPr>
              <a:spLocks/>
            </p:cNvSpPr>
            <p:nvPr/>
          </p:nvSpPr>
          <p:spPr bwMode="auto">
            <a:xfrm>
              <a:off x="7256" y="239"/>
              <a:ext cx="96" cy="255"/>
            </a:xfrm>
            <a:custGeom>
              <a:avLst/>
              <a:gdLst>
                <a:gd name="T0" fmla="*/ 72 w 96"/>
                <a:gd name="T1" fmla="*/ 255 h 255"/>
                <a:gd name="T2" fmla="*/ 72 w 96"/>
                <a:gd name="T3" fmla="*/ 14 h 255"/>
                <a:gd name="T4" fmla="*/ 96 w 96"/>
                <a:gd name="T5" fmla="*/ 14 h 255"/>
                <a:gd name="T6" fmla="*/ 96 w 96"/>
                <a:gd name="T7" fmla="*/ 0 h 255"/>
                <a:gd name="T8" fmla="*/ 0 w 96"/>
                <a:gd name="T9" fmla="*/ 0 h 255"/>
                <a:gd name="T10" fmla="*/ 0 w 96"/>
                <a:gd name="T11" fmla="*/ 14 h 255"/>
                <a:gd name="T12" fmla="*/ 25 w 96"/>
                <a:gd name="T13" fmla="*/ 14 h 255"/>
                <a:gd name="T14" fmla="*/ 25 w 96"/>
                <a:gd name="T15" fmla="*/ 231 h 255"/>
                <a:gd name="T16" fmla="*/ 72 w 96"/>
                <a:gd name="T17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255">
                  <a:moveTo>
                    <a:pt x="72" y="255"/>
                  </a:moveTo>
                  <a:lnTo>
                    <a:pt x="72" y="14"/>
                  </a:lnTo>
                  <a:lnTo>
                    <a:pt x="96" y="14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25" y="14"/>
                  </a:lnTo>
                  <a:lnTo>
                    <a:pt x="25" y="231"/>
                  </a:lnTo>
                  <a:lnTo>
                    <a:pt x="72" y="25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Freeform 227"/>
            <p:cNvSpPr>
              <a:spLocks/>
            </p:cNvSpPr>
            <p:nvPr/>
          </p:nvSpPr>
          <p:spPr bwMode="auto">
            <a:xfrm>
              <a:off x="7337" y="252"/>
              <a:ext cx="65" cy="79"/>
            </a:xfrm>
            <a:custGeom>
              <a:avLst/>
              <a:gdLst>
                <a:gd name="T0" fmla="*/ 65 w 65"/>
                <a:gd name="T1" fmla="*/ 0 h 79"/>
                <a:gd name="T2" fmla="*/ 0 w 65"/>
                <a:gd name="T3" fmla="*/ 32 h 79"/>
                <a:gd name="T4" fmla="*/ 0 w 65"/>
                <a:gd name="T5" fmla="*/ 79 h 79"/>
                <a:gd name="T6" fmla="*/ 65 w 65"/>
                <a:gd name="T7" fmla="*/ 48 h 79"/>
                <a:gd name="T8" fmla="*/ 65 w 65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79">
                  <a:moveTo>
                    <a:pt x="65" y="0"/>
                  </a:moveTo>
                  <a:lnTo>
                    <a:pt x="0" y="32"/>
                  </a:lnTo>
                  <a:lnTo>
                    <a:pt x="0" y="79"/>
                  </a:lnTo>
                  <a:lnTo>
                    <a:pt x="65" y="48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Freeform 228"/>
            <p:cNvSpPr>
              <a:spLocks/>
            </p:cNvSpPr>
            <p:nvPr/>
          </p:nvSpPr>
          <p:spPr bwMode="auto">
            <a:xfrm>
              <a:off x="7210" y="705"/>
              <a:ext cx="64" cy="80"/>
            </a:xfrm>
            <a:custGeom>
              <a:avLst/>
              <a:gdLst>
                <a:gd name="T0" fmla="*/ 64 w 64"/>
                <a:gd name="T1" fmla="*/ 0 h 80"/>
                <a:gd name="T2" fmla="*/ 0 w 64"/>
                <a:gd name="T3" fmla="*/ 32 h 80"/>
                <a:gd name="T4" fmla="*/ 0 w 64"/>
                <a:gd name="T5" fmla="*/ 80 h 80"/>
                <a:gd name="T6" fmla="*/ 64 w 64"/>
                <a:gd name="T7" fmla="*/ 48 h 80"/>
                <a:gd name="T8" fmla="*/ 64 w 64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80">
                  <a:moveTo>
                    <a:pt x="64" y="0"/>
                  </a:moveTo>
                  <a:lnTo>
                    <a:pt x="0" y="32"/>
                  </a:lnTo>
                  <a:lnTo>
                    <a:pt x="0" y="80"/>
                  </a:lnTo>
                  <a:lnTo>
                    <a:pt x="64" y="48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Freeform 229"/>
            <p:cNvSpPr>
              <a:spLocks/>
            </p:cNvSpPr>
            <p:nvPr/>
          </p:nvSpPr>
          <p:spPr bwMode="auto">
            <a:xfrm>
              <a:off x="7210" y="835"/>
              <a:ext cx="64" cy="80"/>
            </a:xfrm>
            <a:custGeom>
              <a:avLst/>
              <a:gdLst>
                <a:gd name="T0" fmla="*/ 64 w 64"/>
                <a:gd name="T1" fmla="*/ 0 h 80"/>
                <a:gd name="T2" fmla="*/ 0 w 64"/>
                <a:gd name="T3" fmla="*/ 32 h 80"/>
                <a:gd name="T4" fmla="*/ 0 w 64"/>
                <a:gd name="T5" fmla="*/ 80 h 80"/>
                <a:gd name="T6" fmla="*/ 64 w 64"/>
                <a:gd name="T7" fmla="*/ 48 h 80"/>
                <a:gd name="T8" fmla="*/ 64 w 64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80">
                  <a:moveTo>
                    <a:pt x="64" y="0"/>
                  </a:moveTo>
                  <a:lnTo>
                    <a:pt x="0" y="32"/>
                  </a:lnTo>
                  <a:lnTo>
                    <a:pt x="0" y="80"/>
                  </a:lnTo>
                  <a:lnTo>
                    <a:pt x="64" y="48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Freeform 230"/>
            <p:cNvSpPr>
              <a:spLocks/>
            </p:cNvSpPr>
            <p:nvPr/>
          </p:nvSpPr>
          <p:spPr bwMode="auto">
            <a:xfrm>
              <a:off x="7337" y="381"/>
              <a:ext cx="65" cy="79"/>
            </a:xfrm>
            <a:custGeom>
              <a:avLst/>
              <a:gdLst>
                <a:gd name="T0" fmla="*/ 65 w 65"/>
                <a:gd name="T1" fmla="*/ 0 h 79"/>
                <a:gd name="T2" fmla="*/ 0 w 65"/>
                <a:gd name="T3" fmla="*/ 32 h 79"/>
                <a:gd name="T4" fmla="*/ 0 w 65"/>
                <a:gd name="T5" fmla="*/ 79 h 79"/>
                <a:gd name="T6" fmla="*/ 65 w 65"/>
                <a:gd name="T7" fmla="*/ 48 h 79"/>
                <a:gd name="T8" fmla="*/ 65 w 65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79">
                  <a:moveTo>
                    <a:pt x="65" y="0"/>
                  </a:moveTo>
                  <a:lnTo>
                    <a:pt x="0" y="32"/>
                  </a:lnTo>
                  <a:lnTo>
                    <a:pt x="0" y="79"/>
                  </a:lnTo>
                  <a:lnTo>
                    <a:pt x="65" y="48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Freeform 231"/>
            <p:cNvSpPr>
              <a:spLocks/>
            </p:cNvSpPr>
            <p:nvPr/>
          </p:nvSpPr>
          <p:spPr bwMode="auto">
            <a:xfrm>
              <a:off x="7201" y="316"/>
              <a:ext cx="74" cy="93"/>
            </a:xfrm>
            <a:custGeom>
              <a:avLst/>
              <a:gdLst>
                <a:gd name="T0" fmla="*/ 558 w 577"/>
                <a:gd name="T1" fmla="*/ 0 h 730"/>
                <a:gd name="T2" fmla="*/ 111 w 577"/>
                <a:gd name="T3" fmla="*/ 327 h 730"/>
                <a:gd name="T4" fmla="*/ 45 w 577"/>
                <a:gd name="T5" fmla="*/ 730 h 730"/>
                <a:gd name="T6" fmla="*/ 401 w 577"/>
                <a:gd name="T7" fmla="*/ 442 h 730"/>
                <a:gd name="T8" fmla="*/ 558 w 577"/>
                <a:gd name="T9" fmla="*/ 369 h 730"/>
                <a:gd name="T10" fmla="*/ 558 w 577"/>
                <a:gd name="T11" fmla="*/ 0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7" h="730">
                  <a:moveTo>
                    <a:pt x="558" y="0"/>
                  </a:moveTo>
                  <a:cubicBezTo>
                    <a:pt x="558" y="0"/>
                    <a:pt x="221" y="106"/>
                    <a:pt x="111" y="327"/>
                  </a:cubicBezTo>
                  <a:cubicBezTo>
                    <a:pt x="0" y="547"/>
                    <a:pt x="45" y="730"/>
                    <a:pt x="45" y="730"/>
                  </a:cubicBezTo>
                  <a:cubicBezTo>
                    <a:pt x="45" y="730"/>
                    <a:pt x="224" y="526"/>
                    <a:pt x="401" y="442"/>
                  </a:cubicBezTo>
                  <a:cubicBezTo>
                    <a:pt x="577" y="357"/>
                    <a:pt x="558" y="369"/>
                    <a:pt x="558" y="369"/>
                  </a:cubicBezTo>
                  <a:lnTo>
                    <a:pt x="558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Freeform 232"/>
            <p:cNvSpPr>
              <a:spLocks/>
            </p:cNvSpPr>
            <p:nvPr/>
          </p:nvSpPr>
          <p:spPr bwMode="auto">
            <a:xfrm>
              <a:off x="7334" y="758"/>
              <a:ext cx="74" cy="94"/>
            </a:xfrm>
            <a:custGeom>
              <a:avLst/>
              <a:gdLst>
                <a:gd name="T0" fmla="*/ 19 w 578"/>
                <a:gd name="T1" fmla="*/ 730 h 730"/>
                <a:gd name="T2" fmla="*/ 467 w 578"/>
                <a:gd name="T3" fmla="*/ 403 h 730"/>
                <a:gd name="T4" fmla="*/ 532 w 578"/>
                <a:gd name="T5" fmla="*/ 0 h 730"/>
                <a:gd name="T6" fmla="*/ 177 w 578"/>
                <a:gd name="T7" fmla="*/ 288 h 730"/>
                <a:gd name="T8" fmla="*/ 19 w 578"/>
                <a:gd name="T9" fmla="*/ 361 h 730"/>
                <a:gd name="T10" fmla="*/ 19 w 578"/>
                <a:gd name="T11" fmla="*/ 730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8" h="730">
                  <a:moveTo>
                    <a:pt x="19" y="730"/>
                  </a:moveTo>
                  <a:cubicBezTo>
                    <a:pt x="19" y="730"/>
                    <a:pt x="356" y="623"/>
                    <a:pt x="467" y="403"/>
                  </a:cubicBezTo>
                  <a:cubicBezTo>
                    <a:pt x="578" y="183"/>
                    <a:pt x="532" y="0"/>
                    <a:pt x="532" y="0"/>
                  </a:cubicBezTo>
                  <a:cubicBezTo>
                    <a:pt x="532" y="0"/>
                    <a:pt x="353" y="204"/>
                    <a:pt x="177" y="288"/>
                  </a:cubicBezTo>
                  <a:cubicBezTo>
                    <a:pt x="0" y="373"/>
                    <a:pt x="19" y="361"/>
                    <a:pt x="19" y="361"/>
                  </a:cubicBezTo>
                  <a:lnTo>
                    <a:pt x="19" y="7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233"/>
            <p:cNvSpPr>
              <a:spLocks/>
            </p:cNvSpPr>
            <p:nvPr/>
          </p:nvSpPr>
          <p:spPr bwMode="auto">
            <a:xfrm>
              <a:off x="7256" y="445"/>
              <a:ext cx="17" cy="20"/>
            </a:xfrm>
            <a:custGeom>
              <a:avLst/>
              <a:gdLst>
                <a:gd name="T0" fmla="*/ 17 w 17"/>
                <a:gd name="T1" fmla="*/ 0 h 20"/>
                <a:gd name="T2" fmla="*/ 17 w 17"/>
                <a:gd name="T3" fmla="*/ 20 h 20"/>
                <a:gd name="T4" fmla="*/ 0 w 17"/>
                <a:gd name="T5" fmla="*/ 10 h 20"/>
                <a:gd name="T6" fmla="*/ 17 w 1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0">
                  <a:moveTo>
                    <a:pt x="17" y="0"/>
                  </a:moveTo>
                  <a:lnTo>
                    <a:pt x="17" y="20"/>
                  </a:lnTo>
                  <a:lnTo>
                    <a:pt x="0" y="1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Freeform 234"/>
            <p:cNvSpPr>
              <a:spLocks/>
            </p:cNvSpPr>
            <p:nvPr/>
          </p:nvSpPr>
          <p:spPr bwMode="auto">
            <a:xfrm>
              <a:off x="7337" y="701"/>
              <a:ext cx="18" cy="19"/>
            </a:xfrm>
            <a:custGeom>
              <a:avLst/>
              <a:gdLst>
                <a:gd name="T0" fmla="*/ 0 w 18"/>
                <a:gd name="T1" fmla="*/ 19 h 19"/>
                <a:gd name="T2" fmla="*/ 0 w 18"/>
                <a:gd name="T3" fmla="*/ 0 h 19"/>
                <a:gd name="T4" fmla="*/ 18 w 18"/>
                <a:gd name="T5" fmla="*/ 9 h 19"/>
                <a:gd name="T6" fmla="*/ 0 w 18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9">
                  <a:moveTo>
                    <a:pt x="0" y="19"/>
                  </a:moveTo>
                  <a:lnTo>
                    <a:pt x="0" y="0"/>
                  </a:lnTo>
                  <a:lnTo>
                    <a:pt x="18" y="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235"/>
            <p:cNvSpPr>
              <a:spLocks/>
            </p:cNvSpPr>
            <p:nvPr/>
          </p:nvSpPr>
          <p:spPr bwMode="auto">
            <a:xfrm>
              <a:off x="7207" y="432"/>
              <a:ext cx="198" cy="174"/>
            </a:xfrm>
            <a:custGeom>
              <a:avLst/>
              <a:gdLst>
                <a:gd name="T0" fmla="*/ 1525 w 1544"/>
                <a:gd name="T1" fmla="*/ 1358 h 1358"/>
                <a:gd name="T2" fmla="*/ 1208 w 1544"/>
                <a:gd name="T3" fmla="*/ 1062 h 1358"/>
                <a:gd name="T4" fmla="*/ 491 w 1544"/>
                <a:gd name="T5" fmla="*/ 727 h 1358"/>
                <a:gd name="T6" fmla="*/ 186 w 1544"/>
                <a:gd name="T7" fmla="*/ 521 h 1358"/>
                <a:gd name="T8" fmla="*/ 18 w 1544"/>
                <a:gd name="T9" fmla="*/ 0 h 1358"/>
                <a:gd name="T10" fmla="*/ 828 w 1544"/>
                <a:gd name="T11" fmla="*/ 491 h 1358"/>
                <a:gd name="T12" fmla="*/ 1525 w 1544"/>
                <a:gd name="T13" fmla="*/ 1238 h 1358"/>
                <a:gd name="T14" fmla="*/ 1525 w 1544"/>
                <a:gd name="T15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4" h="1358">
                  <a:moveTo>
                    <a:pt x="1525" y="1358"/>
                  </a:moveTo>
                  <a:cubicBezTo>
                    <a:pt x="1487" y="1227"/>
                    <a:pt x="1350" y="1149"/>
                    <a:pt x="1208" y="1062"/>
                  </a:cubicBezTo>
                  <a:cubicBezTo>
                    <a:pt x="970" y="916"/>
                    <a:pt x="656" y="817"/>
                    <a:pt x="491" y="727"/>
                  </a:cubicBezTo>
                  <a:cubicBezTo>
                    <a:pt x="366" y="658"/>
                    <a:pt x="263" y="595"/>
                    <a:pt x="186" y="521"/>
                  </a:cubicBezTo>
                  <a:cubicBezTo>
                    <a:pt x="57" y="398"/>
                    <a:pt x="0" y="247"/>
                    <a:pt x="18" y="0"/>
                  </a:cubicBezTo>
                  <a:cubicBezTo>
                    <a:pt x="197" y="207"/>
                    <a:pt x="524" y="341"/>
                    <a:pt x="828" y="491"/>
                  </a:cubicBezTo>
                  <a:cubicBezTo>
                    <a:pt x="1193" y="672"/>
                    <a:pt x="1544" y="851"/>
                    <a:pt x="1525" y="1238"/>
                  </a:cubicBezTo>
                  <a:cubicBezTo>
                    <a:pt x="1523" y="1265"/>
                    <a:pt x="1530" y="1329"/>
                    <a:pt x="1525" y="1358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Freeform 236"/>
            <p:cNvSpPr>
              <a:spLocks/>
            </p:cNvSpPr>
            <p:nvPr/>
          </p:nvSpPr>
          <p:spPr bwMode="auto">
            <a:xfrm>
              <a:off x="7207" y="567"/>
              <a:ext cx="198" cy="173"/>
            </a:xfrm>
            <a:custGeom>
              <a:avLst/>
              <a:gdLst>
                <a:gd name="T0" fmla="*/ 1525 w 1544"/>
                <a:gd name="T1" fmla="*/ 1358 h 1358"/>
                <a:gd name="T2" fmla="*/ 1208 w 1544"/>
                <a:gd name="T3" fmla="*/ 1062 h 1358"/>
                <a:gd name="T4" fmla="*/ 491 w 1544"/>
                <a:gd name="T5" fmla="*/ 727 h 1358"/>
                <a:gd name="T6" fmla="*/ 186 w 1544"/>
                <a:gd name="T7" fmla="*/ 521 h 1358"/>
                <a:gd name="T8" fmla="*/ 18 w 1544"/>
                <a:gd name="T9" fmla="*/ 0 h 1358"/>
                <a:gd name="T10" fmla="*/ 828 w 1544"/>
                <a:gd name="T11" fmla="*/ 491 h 1358"/>
                <a:gd name="T12" fmla="*/ 1525 w 1544"/>
                <a:gd name="T13" fmla="*/ 1238 h 1358"/>
                <a:gd name="T14" fmla="*/ 1525 w 1544"/>
                <a:gd name="T15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4" h="1358">
                  <a:moveTo>
                    <a:pt x="1525" y="1358"/>
                  </a:moveTo>
                  <a:cubicBezTo>
                    <a:pt x="1487" y="1227"/>
                    <a:pt x="1350" y="1150"/>
                    <a:pt x="1208" y="1062"/>
                  </a:cubicBezTo>
                  <a:cubicBezTo>
                    <a:pt x="970" y="916"/>
                    <a:pt x="656" y="817"/>
                    <a:pt x="491" y="727"/>
                  </a:cubicBezTo>
                  <a:cubicBezTo>
                    <a:pt x="366" y="658"/>
                    <a:pt x="263" y="595"/>
                    <a:pt x="186" y="521"/>
                  </a:cubicBezTo>
                  <a:cubicBezTo>
                    <a:pt x="57" y="398"/>
                    <a:pt x="0" y="247"/>
                    <a:pt x="18" y="0"/>
                  </a:cubicBezTo>
                  <a:cubicBezTo>
                    <a:pt x="197" y="207"/>
                    <a:pt x="524" y="342"/>
                    <a:pt x="828" y="491"/>
                  </a:cubicBezTo>
                  <a:cubicBezTo>
                    <a:pt x="1193" y="672"/>
                    <a:pt x="1544" y="852"/>
                    <a:pt x="1525" y="1238"/>
                  </a:cubicBezTo>
                  <a:cubicBezTo>
                    <a:pt x="1523" y="1265"/>
                    <a:pt x="1530" y="1329"/>
                    <a:pt x="1525" y="1358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Freeform 237"/>
            <p:cNvSpPr>
              <a:spLocks/>
            </p:cNvSpPr>
            <p:nvPr/>
          </p:nvSpPr>
          <p:spPr bwMode="auto">
            <a:xfrm>
              <a:off x="7207" y="492"/>
              <a:ext cx="27" cy="46"/>
            </a:xfrm>
            <a:custGeom>
              <a:avLst/>
              <a:gdLst>
                <a:gd name="T0" fmla="*/ 132 w 213"/>
                <a:gd name="T1" fmla="*/ 91 h 362"/>
                <a:gd name="T2" fmla="*/ 52 w 213"/>
                <a:gd name="T3" fmla="*/ 0 h 362"/>
                <a:gd name="T4" fmla="*/ 11 w 213"/>
                <a:gd name="T5" fmla="*/ 158 h 362"/>
                <a:gd name="T6" fmla="*/ 3 w 213"/>
                <a:gd name="T7" fmla="*/ 362 h 362"/>
                <a:gd name="T8" fmla="*/ 114 w 213"/>
                <a:gd name="T9" fmla="*/ 246 h 362"/>
                <a:gd name="T10" fmla="*/ 213 w 213"/>
                <a:gd name="T11" fmla="*/ 161 h 362"/>
                <a:gd name="T12" fmla="*/ 132 w 213"/>
                <a:gd name="T13" fmla="*/ 91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362">
                  <a:moveTo>
                    <a:pt x="132" y="91"/>
                  </a:moveTo>
                  <a:cubicBezTo>
                    <a:pt x="66" y="25"/>
                    <a:pt x="52" y="0"/>
                    <a:pt x="52" y="0"/>
                  </a:cubicBezTo>
                  <a:cubicBezTo>
                    <a:pt x="52" y="0"/>
                    <a:pt x="23" y="72"/>
                    <a:pt x="11" y="158"/>
                  </a:cubicBezTo>
                  <a:cubicBezTo>
                    <a:pt x="0" y="245"/>
                    <a:pt x="3" y="362"/>
                    <a:pt x="3" y="362"/>
                  </a:cubicBezTo>
                  <a:cubicBezTo>
                    <a:pt x="3" y="362"/>
                    <a:pt x="45" y="315"/>
                    <a:pt x="114" y="246"/>
                  </a:cubicBezTo>
                  <a:cubicBezTo>
                    <a:pt x="184" y="176"/>
                    <a:pt x="213" y="161"/>
                    <a:pt x="213" y="161"/>
                  </a:cubicBezTo>
                  <a:cubicBezTo>
                    <a:pt x="213" y="161"/>
                    <a:pt x="198" y="157"/>
                    <a:pt x="132" y="9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Freeform 238"/>
            <p:cNvSpPr>
              <a:spLocks/>
            </p:cNvSpPr>
            <p:nvPr/>
          </p:nvSpPr>
          <p:spPr bwMode="auto">
            <a:xfrm>
              <a:off x="7376" y="627"/>
              <a:ext cx="27" cy="47"/>
            </a:xfrm>
            <a:custGeom>
              <a:avLst/>
              <a:gdLst>
                <a:gd name="T0" fmla="*/ 81 w 214"/>
                <a:gd name="T1" fmla="*/ 270 h 362"/>
                <a:gd name="T2" fmla="*/ 161 w 214"/>
                <a:gd name="T3" fmla="*/ 362 h 362"/>
                <a:gd name="T4" fmla="*/ 201 w 214"/>
                <a:gd name="T5" fmla="*/ 203 h 362"/>
                <a:gd name="T6" fmla="*/ 211 w 214"/>
                <a:gd name="T7" fmla="*/ 0 h 362"/>
                <a:gd name="T8" fmla="*/ 99 w 214"/>
                <a:gd name="T9" fmla="*/ 116 h 362"/>
                <a:gd name="T10" fmla="*/ 0 w 214"/>
                <a:gd name="T11" fmla="*/ 201 h 362"/>
                <a:gd name="T12" fmla="*/ 81 w 214"/>
                <a:gd name="T13" fmla="*/ 27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62">
                  <a:moveTo>
                    <a:pt x="81" y="270"/>
                  </a:moveTo>
                  <a:cubicBezTo>
                    <a:pt x="147" y="336"/>
                    <a:pt x="161" y="362"/>
                    <a:pt x="161" y="362"/>
                  </a:cubicBezTo>
                  <a:cubicBezTo>
                    <a:pt x="161" y="362"/>
                    <a:pt x="190" y="290"/>
                    <a:pt x="201" y="203"/>
                  </a:cubicBezTo>
                  <a:cubicBezTo>
                    <a:pt x="214" y="117"/>
                    <a:pt x="211" y="0"/>
                    <a:pt x="211" y="0"/>
                  </a:cubicBezTo>
                  <a:cubicBezTo>
                    <a:pt x="211" y="0"/>
                    <a:pt x="168" y="47"/>
                    <a:pt x="99" y="116"/>
                  </a:cubicBezTo>
                  <a:cubicBezTo>
                    <a:pt x="29" y="186"/>
                    <a:pt x="0" y="201"/>
                    <a:pt x="0" y="201"/>
                  </a:cubicBezTo>
                  <a:cubicBezTo>
                    <a:pt x="0" y="201"/>
                    <a:pt x="15" y="205"/>
                    <a:pt x="81" y="27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Freeform 239"/>
            <p:cNvSpPr>
              <a:spLocks/>
            </p:cNvSpPr>
            <p:nvPr/>
          </p:nvSpPr>
          <p:spPr bwMode="auto">
            <a:xfrm>
              <a:off x="7049" y="776"/>
              <a:ext cx="74" cy="85"/>
            </a:xfrm>
            <a:custGeom>
              <a:avLst/>
              <a:gdLst>
                <a:gd name="T0" fmla="*/ 222 w 579"/>
                <a:gd name="T1" fmla="*/ 498 h 669"/>
                <a:gd name="T2" fmla="*/ 197 w 579"/>
                <a:gd name="T3" fmla="*/ 633 h 669"/>
                <a:gd name="T4" fmla="*/ 216 w 579"/>
                <a:gd name="T5" fmla="*/ 649 h 669"/>
                <a:gd name="T6" fmla="*/ 200 w 579"/>
                <a:gd name="T7" fmla="*/ 668 h 669"/>
                <a:gd name="T8" fmla="*/ 103 w 579"/>
                <a:gd name="T9" fmla="*/ 594 h 669"/>
                <a:gd name="T10" fmla="*/ 3 w 579"/>
                <a:gd name="T11" fmla="*/ 527 h 669"/>
                <a:gd name="T12" fmla="*/ 16 w 579"/>
                <a:gd name="T13" fmla="*/ 506 h 669"/>
                <a:gd name="T14" fmla="*/ 36 w 579"/>
                <a:gd name="T15" fmla="*/ 518 h 669"/>
                <a:gd name="T16" fmla="*/ 157 w 579"/>
                <a:gd name="T17" fmla="*/ 452 h 669"/>
                <a:gd name="T18" fmla="*/ 358 w 579"/>
                <a:gd name="T19" fmla="*/ 171 h 669"/>
                <a:gd name="T20" fmla="*/ 381 w 579"/>
                <a:gd name="T21" fmla="*/ 36 h 669"/>
                <a:gd name="T22" fmla="*/ 363 w 579"/>
                <a:gd name="T23" fmla="*/ 20 h 669"/>
                <a:gd name="T24" fmla="*/ 379 w 579"/>
                <a:gd name="T25" fmla="*/ 1 h 669"/>
                <a:gd name="T26" fmla="*/ 475 w 579"/>
                <a:gd name="T27" fmla="*/ 73 h 669"/>
                <a:gd name="T28" fmla="*/ 576 w 579"/>
                <a:gd name="T29" fmla="*/ 142 h 669"/>
                <a:gd name="T30" fmla="*/ 564 w 579"/>
                <a:gd name="T31" fmla="*/ 163 h 669"/>
                <a:gd name="T32" fmla="*/ 542 w 579"/>
                <a:gd name="T33" fmla="*/ 151 h 669"/>
                <a:gd name="T34" fmla="*/ 422 w 579"/>
                <a:gd name="T35" fmla="*/ 217 h 669"/>
                <a:gd name="T36" fmla="*/ 222 w 579"/>
                <a:gd name="T37" fmla="*/ 498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9" h="669">
                  <a:moveTo>
                    <a:pt x="222" y="498"/>
                  </a:moveTo>
                  <a:cubicBezTo>
                    <a:pt x="162" y="582"/>
                    <a:pt x="154" y="596"/>
                    <a:pt x="197" y="633"/>
                  </a:cubicBezTo>
                  <a:cubicBezTo>
                    <a:pt x="216" y="649"/>
                    <a:pt x="216" y="649"/>
                    <a:pt x="216" y="649"/>
                  </a:cubicBezTo>
                  <a:cubicBezTo>
                    <a:pt x="219" y="656"/>
                    <a:pt x="207" y="669"/>
                    <a:pt x="200" y="668"/>
                  </a:cubicBezTo>
                  <a:cubicBezTo>
                    <a:pt x="162" y="638"/>
                    <a:pt x="136" y="618"/>
                    <a:pt x="103" y="594"/>
                  </a:cubicBezTo>
                  <a:cubicBezTo>
                    <a:pt x="71" y="572"/>
                    <a:pt x="44" y="553"/>
                    <a:pt x="3" y="527"/>
                  </a:cubicBezTo>
                  <a:cubicBezTo>
                    <a:pt x="0" y="521"/>
                    <a:pt x="9" y="506"/>
                    <a:pt x="16" y="506"/>
                  </a:cubicBezTo>
                  <a:cubicBezTo>
                    <a:pt x="36" y="518"/>
                    <a:pt x="36" y="518"/>
                    <a:pt x="36" y="518"/>
                  </a:cubicBezTo>
                  <a:cubicBezTo>
                    <a:pt x="86" y="548"/>
                    <a:pt x="97" y="535"/>
                    <a:pt x="157" y="452"/>
                  </a:cubicBezTo>
                  <a:cubicBezTo>
                    <a:pt x="358" y="171"/>
                    <a:pt x="358" y="171"/>
                    <a:pt x="358" y="171"/>
                  </a:cubicBezTo>
                  <a:cubicBezTo>
                    <a:pt x="417" y="87"/>
                    <a:pt x="424" y="75"/>
                    <a:pt x="381" y="36"/>
                  </a:cubicBezTo>
                  <a:cubicBezTo>
                    <a:pt x="363" y="20"/>
                    <a:pt x="363" y="20"/>
                    <a:pt x="363" y="20"/>
                  </a:cubicBezTo>
                  <a:cubicBezTo>
                    <a:pt x="361" y="13"/>
                    <a:pt x="372" y="0"/>
                    <a:pt x="379" y="1"/>
                  </a:cubicBezTo>
                  <a:cubicBezTo>
                    <a:pt x="417" y="31"/>
                    <a:pt x="443" y="51"/>
                    <a:pt x="475" y="73"/>
                  </a:cubicBezTo>
                  <a:cubicBezTo>
                    <a:pt x="508" y="97"/>
                    <a:pt x="535" y="115"/>
                    <a:pt x="576" y="142"/>
                  </a:cubicBezTo>
                  <a:cubicBezTo>
                    <a:pt x="579" y="148"/>
                    <a:pt x="572" y="162"/>
                    <a:pt x="564" y="163"/>
                  </a:cubicBezTo>
                  <a:cubicBezTo>
                    <a:pt x="542" y="151"/>
                    <a:pt x="542" y="151"/>
                    <a:pt x="542" y="151"/>
                  </a:cubicBezTo>
                  <a:cubicBezTo>
                    <a:pt x="492" y="123"/>
                    <a:pt x="482" y="133"/>
                    <a:pt x="422" y="217"/>
                  </a:cubicBezTo>
                  <a:lnTo>
                    <a:pt x="222" y="49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Freeform 240"/>
            <p:cNvSpPr>
              <a:spLocks/>
            </p:cNvSpPr>
            <p:nvPr/>
          </p:nvSpPr>
          <p:spPr bwMode="auto">
            <a:xfrm>
              <a:off x="7006" y="747"/>
              <a:ext cx="84" cy="80"/>
            </a:xfrm>
            <a:custGeom>
              <a:avLst/>
              <a:gdLst>
                <a:gd name="T0" fmla="*/ 576 w 662"/>
                <a:gd name="T1" fmla="*/ 87 h 627"/>
                <a:gd name="T2" fmla="*/ 662 w 662"/>
                <a:gd name="T3" fmla="*/ 216 h 627"/>
                <a:gd name="T4" fmla="*/ 589 w 662"/>
                <a:gd name="T5" fmla="*/ 334 h 627"/>
                <a:gd name="T6" fmla="*/ 570 w 662"/>
                <a:gd name="T7" fmla="*/ 320 h 627"/>
                <a:gd name="T8" fmla="*/ 546 w 662"/>
                <a:gd name="T9" fmla="*/ 100 h 627"/>
                <a:gd name="T10" fmla="*/ 381 w 662"/>
                <a:gd name="T11" fmla="*/ 100 h 627"/>
                <a:gd name="T12" fmla="*/ 347 w 662"/>
                <a:gd name="T13" fmla="*/ 254 h 627"/>
                <a:gd name="T14" fmla="*/ 374 w 662"/>
                <a:gd name="T15" fmla="*/ 360 h 627"/>
                <a:gd name="T16" fmla="*/ 338 w 662"/>
                <a:gd name="T17" fmla="*/ 554 h 627"/>
                <a:gd name="T18" fmla="*/ 79 w 662"/>
                <a:gd name="T19" fmla="*/ 542 h 627"/>
                <a:gd name="T20" fmla="*/ 21 w 662"/>
                <a:gd name="T21" fmla="*/ 471 h 627"/>
                <a:gd name="T22" fmla="*/ 0 w 662"/>
                <a:gd name="T23" fmla="*/ 444 h 627"/>
                <a:gd name="T24" fmla="*/ 68 w 662"/>
                <a:gd name="T25" fmla="*/ 345 h 627"/>
                <a:gd name="T26" fmla="*/ 88 w 662"/>
                <a:gd name="T27" fmla="*/ 360 h 627"/>
                <a:gd name="T28" fmla="*/ 110 w 662"/>
                <a:gd name="T29" fmla="*/ 530 h 627"/>
                <a:gd name="T30" fmla="*/ 268 w 662"/>
                <a:gd name="T31" fmla="*/ 529 h 627"/>
                <a:gd name="T32" fmla="*/ 288 w 662"/>
                <a:gd name="T33" fmla="*/ 386 h 627"/>
                <a:gd name="T34" fmla="*/ 265 w 662"/>
                <a:gd name="T35" fmla="*/ 297 h 627"/>
                <a:gd name="T36" fmla="*/ 302 w 662"/>
                <a:gd name="T37" fmla="*/ 78 h 627"/>
                <a:gd name="T38" fmla="*/ 576 w 662"/>
                <a:gd name="T39" fmla="*/ 87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62" h="627">
                  <a:moveTo>
                    <a:pt x="576" y="87"/>
                  </a:moveTo>
                  <a:cubicBezTo>
                    <a:pt x="636" y="142"/>
                    <a:pt x="656" y="196"/>
                    <a:pt x="662" y="216"/>
                  </a:cubicBezTo>
                  <a:cubicBezTo>
                    <a:pt x="657" y="240"/>
                    <a:pt x="619" y="299"/>
                    <a:pt x="589" y="334"/>
                  </a:cubicBezTo>
                  <a:cubicBezTo>
                    <a:pt x="581" y="335"/>
                    <a:pt x="569" y="327"/>
                    <a:pt x="570" y="320"/>
                  </a:cubicBezTo>
                  <a:cubicBezTo>
                    <a:pt x="593" y="274"/>
                    <a:pt x="629" y="177"/>
                    <a:pt x="546" y="100"/>
                  </a:cubicBezTo>
                  <a:cubicBezTo>
                    <a:pt x="486" y="45"/>
                    <a:pt x="421" y="57"/>
                    <a:pt x="381" y="100"/>
                  </a:cubicBezTo>
                  <a:cubicBezTo>
                    <a:pt x="352" y="131"/>
                    <a:pt x="326" y="172"/>
                    <a:pt x="347" y="254"/>
                  </a:cubicBezTo>
                  <a:cubicBezTo>
                    <a:pt x="374" y="360"/>
                    <a:pt x="374" y="360"/>
                    <a:pt x="374" y="360"/>
                  </a:cubicBezTo>
                  <a:cubicBezTo>
                    <a:pt x="388" y="417"/>
                    <a:pt x="392" y="496"/>
                    <a:pt x="338" y="554"/>
                  </a:cubicBezTo>
                  <a:cubicBezTo>
                    <a:pt x="275" y="622"/>
                    <a:pt x="171" y="627"/>
                    <a:pt x="79" y="542"/>
                  </a:cubicBezTo>
                  <a:cubicBezTo>
                    <a:pt x="57" y="521"/>
                    <a:pt x="35" y="494"/>
                    <a:pt x="21" y="471"/>
                  </a:cubicBezTo>
                  <a:cubicBezTo>
                    <a:pt x="14" y="460"/>
                    <a:pt x="6" y="449"/>
                    <a:pt x="0" y="444"/>
                  </a:cubicBezTo>
                  <a:cubicBezTo>
                    <a:pt x="10" y="421"/>
                    <a:pt x="40" y="375"/>
                    <a:pt x="68" y="345"/>
                  </a:cubicBezTo>
                  <a:cubicBezTo>
                    <a:pt x="75" y="343"/>
                    <a:pt x="88" y="352"/>
                    <a:pt x="88" y="360"/>
                  </a:cubicBezTo>
                  <a:cubicBezTo>
                    <a:pt x="65" y="402"/>
                    <a:pt x="42" y="466"/>
                    <a:pt x="110" y="530"/>
                  </a:cubicBezTo>
                  <a:cubicBezTo>
                    <a:pt x="180" y="594"/>
                    <a:pt x="238" y="562"/>
                    <a:pt x="268" y="529"/>
                  </a:cubicBezTo>
                  <a:cubicBezTo>
                    <a:pt x="306" y="488"/>
                    <a:pt x="299" y="427"/>
                    <a:pt x="288" y="386"/>
                  </a:cubicBezTo>
                  <a:cubicBezTo>
                    <a:pt x="265" y="297"/>
                    <a:pt x="265" y="297"/>
                    <a:pt x="265" y="297"/>
                  </a:cubicBezTo>
                  <a:cubicBezTo>
                    <a:pt x="245" y="228"/>
                    <a:pt x="240" y="146"/>
                    <a:pt x="302" y="78"/>
                  </a:cubicBezTo>
                  <a:cubicBezTo>
                    <a:pt x="375" y="0"/>
                    <a:pt x="483" y="1"/>
                    <a:pt x="576" y="8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Freeform 241"/>
            <p:cNvSpPr>
              <a:spLocks/>
            </p:cNvSpPr>
            <p:nvPr/>
          </p:nvSpPr>
          <p:spPr bwMode="auto">
            <a:xfrm>
              <a:off x="6943" y="699"/>
              <a:ext cx="103" cy="93"/>
            </a:xfrm>
            <a:custGeom>
              <a:avLst/>
              <a:gdLst>
                <a:gd name="T0" fmla="*/ 582 w 806"/>
                <a:gd name="T1" fmla="*/ 161 h 727"/>
                <a:gd name="T2" fmla="*/ 644 w 806"/>
                <a:gd name="T3" fmla="*/ 42 h 727"/>
                <a:gd name="T4" fmla="*/ 628 w 806"/>
                <a:gd name="T5" fmla="*/ 15 h 727"/>
                <a:gd name="T6" fmla="*/ 648 w 806"/>
                <a:gd name="T7" fmla="*/ 2 h 727"/>
                <a:gd name="T8" fmla="*/ 722 w 806"/>
                <a:gd name="T9" fmla="*/ 106 h 727"/>
                <a:gd name="T10" fmla="*/ 805 w 806"/>
                <a:gd name="T11" fmla="*/ 212 h 727"/>
                <a:gd name="T12" fmla="*/ 786 w 806"/>
                <a:gd name="T13" fmla="*/ 227 h 727"/>
                <a:gd name="T14" fmla="*/ 763 w 806"/>
                <a:gd name="T15" fmla="*/ 201 h 727"/>
                <a:gd name="T16" fmla="*/ 629 w 806"/>
                <a:gd name="T17" fmla="*/ 225 h 727"/>
                <a:gd name="T18" fmla="*/ 282 w 806"/>
                <a:gd name="T19" fmla="*/ 485 h 727"/>
                <a:gd name="T20" fmla="*/ 275 w 806"/>
                <a:gd name="T21" fmla="*/ 526 h 727"/>
                <a:gd name="T22" fmla="*/ 307 w 806"/>
                <a:gd name="T23" fmla="*/ 569 h 727"/>
                <a:gd name="T24" fmla="*/ 397 w 806"/>
                <a:gd name="T25" fmla="*/ 650 h 727"/>
                <a:gd name="T26" fmla="*/ 477 w 806"/>
                <a:gd name="T27" fmla="*/ 645 h 727"/>
                <a:gd name="T28" fmla="*/ 487 w 806"/>
                <a:gd name="T29" fmla="*/ 670 h 727"/>
                <a:gd name="T30" fmla="*/ 349 w 806"/>
                <a:gd name="T31" fmla="*/ 727 h 727"/>
                <a:gd name="T32" fmla="*/ 338 w 806"/>
                <a:gd name="T33" fmla="*/ 712 h 727"/>
                <a:gd name="T34" fmla="*/ 313 w 806"/>
                <a:gd name="T35" fmla="*/ 628 h 727"/>
                <a:gd name="T36" fmla="*/ 77 w 806"/>
                <a:gd name="T37" fmla="*/ 313 h 727"/>
                <a:gd name="T38" fmla="*/ 10 w 806"/>
                <a:gd name="T39" fmla="*/ 268 h 727"/>
                <a:gd name="T40" fmla="*/ 2 w 806"/>
                <a:gd name="T41" fmla="*/ 253 h 727"/>
                <a:gd name="T42" fmla="*/ 129 w 806"/>
                <a:gd name="T43" fmla="*/ 176 h 727"/>
                <a:gd name="T44" fmla="*/ 146 w 806"/>
                <a:gd name="T45" fmla="*/ 195 h 727"/>
                <a:gd name="T46" fmla="*/ 104 w 806"/>
                <a:gd name="T47" fmla="*/ 257 h 727"/>
                <a:gd name="T48" fmla="*/ 152 w 806"/>
                <a:gd name="T49" fmla="*/ 362 h 727"/>
                <a:gd name="T50" fmla="*/ 193 w 806"/>
                <a:gd name="T51" fmla="*/ 417 h 727"/>
                <a:gd name="T52" fmla="*/ 236 w 806"/>
                <a:gd name="T53" fmla="*/ 420 h 727"/>
                <a:gd name="T54" fmla="*/ 582 w 806"/>
                <a:gd name="T55" fmla="*/ 161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6" h="727">
                  <a:moveTo>
                    <a:pt x="582" y="161"/>
                  </a:moveTo>
                  <a:cubicBezTo>
                    <a:pt x="663" y="100"/>
                    <a:pt x="673" y="91"/>
                    <a:pt x="644" y="42"/>
                  </a:cubicBezTo>
                  <a:cubicBezTo>
                    <a:pt x="628" y="15"/>
                    <a:pt x="628" y="15"/>
                    <a:pt x="628" y="15"/>
                  </a:cubicBezTo>
                  <a:cubicBezTo>
                    <a:pt x="627" y="9"/>
                    <a:pt x="643" y="0"/>
                    <a:pt x="648" y="2"/>
                  </a:cubicBezTo>
                  <a:cubicBezTo>
                    <a:pt x="680" y="48"/>
                    <a:pt x="699" y="75"/>
                    <a:pt x="722" y="106"/>
                  </a:cubicBezTo>
                  <a:cubicBezTo>
                    <a:pt x="746" y="137"/>
                    <a:pt x="766" y="164"/>
                    <a:pt x="805" y="212"/>
                  </a:cubicBezTo>
                  <a:cubicBezTo>
                    <a:pt x="806" y="219"/>
                    <a:pt x="794" y="230"/>
                    <a:pt x="786" y="227"/>
                  </a:cubicBezTo>
                  <a:cubicBezTo>
                    <a:pt x="763" y="201"/>
                    <a:pt x="763" y="201"/>
                    <a:pt x="763" y="201"/>
                  </a:cubicBezTo>
                  <a:cubicBezTo>
                    <a:pt x="726" y="159"/>
                    <a:pt x="711" y="164"/>
                    <a:pt x="629" y="225"/>
                  </a:cubicBezTo>
                  <a:cubicBezTo>
                    <a:pt x="282" y="485"/>
                    <a:pt x="282" y="485"/>
                    <a:pt x="282" y="485"/>
                  </a:cubicBezTo>
                  <a:cubicBezTo>
                    <a:pt x="258" y="503"/>
                    <a:pt x="257" y="503"/>
                    <a:pt x="275" y="526"/>
                  </a:cubicBezTo>
                  <a:cubicBezTo>
                    <a:pt x="307" y="569"/>
                    <a:pt x="307" y="569"/>
                    <a:pt x="307" y="569"/>
                  </a:cubicBezTo>
                  <a:cubicBezTo>
                    <a:pt x="332" y="603"/>
                    <a:pt x="365" y="644"/>
                    <a:pt x="397" y="650"/>
                  </a:cubicBezTo>
                  <a:cubicBezTo>
                    <a:pt x="428" y="656"/>
                    <a:pt x="451" y="651"/>
                    <a:pt x="477" y="645"/>
                  </a:cubicBezTo>
                  <a:cubicBezTo>
                    <a:pt x="487" y="648"/>
                    <a:pt x="491" y="662"/>
                    <a:pt x="487" y="670"/>
                  </a:cubicBezTo>
                  <a:cubicBezTo>
                    <a:pt x="443" y="683"/>
                    <a:pt x="384" y="709"/>
                    <a:pt x="349" y="727"/>
                  </a:cubicBezTo>
                  <a:cubicBezTo>
                    <a:pt x="346" y="725"/>
                    <a:pt x="337" y="716"/>
                    <a:pt x="338" y="712"/>
                  </a:cubicBezTo>
                  <a:cubicBezTo>
                    <a:pt x="359" y="688"/>
                    <a:pt x="339" y="663"/>
                    <a:pt x="313" y="628"/>
                  </a:cubicBezTo>
                  <a:cubicBezTo>
                    <a:pt x="77" y="313"/>
                    <a:pt x="77" y="313"/>
                    <a:pt x="77" y="313"/>
                  </a:cubicBezTo>
                  <a:cubicBezTo>
                    <a:pt x="46" y="271"/>
                    <a:pt x="39" y="265"/>
                    <a:pt x="10" y="268"/>
                  </a:cubicBezTo>
                  <a:cubicBezTo>
                    <a:pt x="6" y="266"/>
                    <a:pt x="0" y="256"/>
                    <a:pt x="2" y="253"/>
                  </a:cubicBezTo>
                  <a:cubicBezTo>
                    <a:pt x="41" y="237"/>
                    <a:pt x="108" y="196"/>
                    <a:pt x="129" y="176"/>
                  </a:cubicBezTo>
                  <a:cubicBezTo>
                    <a:pt x="138" y="175"/>
                    <a:pt x="148" y="188"/>
                    <a:pt x="146" y="195"/>
                  </a:cubicBezTo>
                  <a:cubicBezTo>
                    <a:pt x="128" y="212"/>
                    <a:pt x="103" y="239"/>
                    <a:pt x="104" y="257"/>
                  </a:cubicBezTo>
                  <a:cubicBezTo>
                    <a:pt x="104" y="285"/>
                    <a:pt x="120" y="319"/>
                    <a:pt x="152" y="362"/>
                  </a:cubicBezTo>
                  <a:cubicBezTo>
                    <a:pt x="193" y="417"/>
                    <a:pt x="193" y="417"/>
                    <a:pt x="193" y="417"/>
                  </a:cubicBezTo>
                  <a:cubicBezTo>
                    <a:pt x="210" y="440"/>
                    <a:pt x="210" y="439"/>
                    <a:pt x="236" y="420"/>
                  </a:cubicBezTo>
                  <a:lnTo>
                    <a:pt x="582" y="16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" name="Freeform 242"/>
            <p:cNvSpPr>
              <a:spLocks/>
            </p:cNvSpPr>
            <p:nvPr/>
          </p:nvSpPr>
          <p:spPr bwMode="auto">
            <a:xfrm>
              <a:off x="6927" y="653"/>
              <a:ext cx="87" cy="67"/>
            </a:xfrm>
            <a:custGeom>
              <a:avLst/>
              <a:gdLst>
                <a:gd name="T0" fmla="*/ 208 w 685"/>
                <a:gd name="T1" fmla="*/ 377 h 523"/>
                <a:gd name="T2" fmla="*/ 126 w 685"/>
                <a:gd name="T3" fmla="*/ 487 h 523"/>
                <a:gd name="T4" fmla="*/ 136 w 685"/>
                <a:gd name="T5" fmla="*/ 510 h 523"/>
                <a:gd name="T6" fmla="*/ 113 w 685"/>
                <a:gd name="T7" fmla="*/ 519 h 523"/>
                <a:gd name="T8" fmla="*/ 59 w 685"/>
                <a:gd name="T9" fmla="*/ 410 h 523"/>
                <a:gd name="T10" fmla="*/ 0 w 685"/>
                <a:gd name="T11" fmla="*/ 305 h 523"/>
                <a:gd name="T12" fmla="*/ 21 w 685"/>
                <a:gd name="T13" fmla="*/ 292 h 523"/>
                <a:gd name="T14" fmla="*/ 34 w 685"/>
                <a:gd name="T15" fmla="*/ 312 h 523"/>
                <a:gd name="T16" fmla="*/ 171 w 685"/>
                <a:gd name="T17" fmla="*/ 307 h 523"/>
                <a:gd name="T18" fmla="*/ 477 w 685"/>
                <a:gd name="T19" fmla="*/ 146 h 523"/>
                <a:gd name="T20" fmla="*/ 558 w 685"/>
                <a:gd name="T21" fmla="*/ 36 h 523"/>
                <a:gd name="T22" fmla="*/ 549 w 685"/>
                <a:gd name="T23" fmla="*/ 13 h 523"/>
                <a:gd name="T24" fmla="*/ 572 w 685"/>
                <a:gd name="T25" fmla="*/ 3 h 523"/>
                <a:gd name="T26" fmla="*/ 625 w 685"/>
                <a:gd name="T27" fmla="*/ 111 h 523"/>
                <a:gd name="T28" fmla="*/ 685 w 685"/>
                <a:gd name="T29" fmla="*/ 218 h 523"/>
                <a:gd name="T30" fmla="*/ 664 w 685"/>
                <a:gd name="T31" fmla="*/ 231 h 523"/>
                <a:gd name="T32" fmla="*/ 650 w 685"/>
                <a:gd name="T33" fmla="*/ 211 h 523"/>
                <a:gd name="T34" fmla="*/ 514 w 685"/>
                <a:gd name="T35" fmla="*/ 216 h 523"/>
                <a:gd name="T36" fmla="*/ 208 w 685"/>
                <a:gd name="T37" fmla="*/ 377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5" h="523">
                  <a:moveTo>
                    <a:pt x="208" y="377"/>
                  </a:moveTo>
                  <a:cubicBezTo>
                    <a:pt x="117" y="425"/>
                    <a:pt x="104" y="434"/>
                    <a:pt x="126" y="487"/>
                  </a:cubicBezTo>
                  <a:cubicBezTo>
                    <a:pt x="136" y="510"/>
                    <a:pt x="136" y="510"/>
                    <a:pt x="136" y="510"/>
                  </a:cubicBezTo>
                  <a:cubicBezTo>
                    <a:pt x="135" y="517"/>
                    <a:pt x="119" y="523"/>
                    <a:pt x="113" y="519"/>
                  </a:cubicBezTo>
                  <a:cubicBezTo>
                    <a:pt x="93" y="476"/>
                    <a:pt x="78" y="446"/>
                    <a:pt x="59" y="410"/>
                  </a:cubicBezTo>
                  <a:cubicBezTo>
                    <a:pt x="41" y="376"/>
                    <a:pt x="25" y="347"/>
                    <a:pt x="0" y="305"/>
                  </a:cubicBezTo>
                  <a:cubicBezTo>
                    <a:pt x="0" y="298"/>
                    <a:pt x="15" y="288"/>
                    <a:pt x="21" y="292"/>
                  </a:cubicBezTo>
                  <a:cubicBezTo>
                    <a:pt x="34" y="312"/>
                    <a:pt x="34" y="312"/>
                    <a:pt x="34" y="312"/>
                  </a:cubicBezTo>
                  <a:cubicBezTo>
                    <a:pt x="65" y="361"/>
                    <a:pt x="80" y="355"/>
                    <a:pt x="171" y="307"/>
                  </a:cubicBezTo>
                  <a:cubicBezTo>
                    <a:pt x="477" y="146"/>
                    <a:pt x="477" y="146"/>
                    <a:pt x="477" y="146"/>
                  </a:cubicBezTo>
                  <a:cubicBezTo>
                    <a:pt x="568" y="98"/>
                    <a:pt x="579" y="90"/>
                    <a:pt x="558" y="36"/>
                  </a:cubicBezTo>
                  <a:cubicBezTo>
                    <a:pt x="549" y="13"/>
                    <a:pt x="549" y="13"/>
                    <a:pt x="549" y="13"/>
                  </a:cubicBezTo>
                  <a:cubicBezTo>
                    <a:pt x="550" y="6"/>
                    <a:pt x="566" y="0"/>
                    <a:pt x="572" y="3"/>
                  </a:cubicBezTo>
                  <a:cubicBezTo>
                    <a:pt x="593" y="47"/>
                    <a:pt x="607" y="77"/>
                    <a:pt x="625" y="111"/>
                  </a:cubicBezTo>
                  <a:cubicBezTo>
                    <a:pt x="644" y="147"/>
                    <a:pt x="661" y="176"/>
                    <a:pt x="685" y="218"/>
                  </a:cubicBezTo>
                  <a:cubicBezTo>
                    <a:pt x="685" y="224"/>
                    <a:pt x="672" y="233"/>
                    <a:pt x="664" y="231"/>
                  </a:cubicBezTo>
                  <a:cubicBezTo>
                    <a:pt x="650" y="211"/>
                    <a:pt x="650" y="211"/>
                    <a:pt x="650" y="211"/>
                  </a:cubicBezTo>
                  <a:cubicBezTo>
                    <a:pt x="618" y="163"/>
                    <a:pt x="605" y="168"/>
                    <a:pt x="514" y="216"/>
                  </a:cubicBezTo>
                  <a:lnTo>
                    <a:pt x="208" y="37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" name="Freeform 243"/>
            <p:cNvSpPr>
              <a:spLocks/>
            </p:cNvSpPr>
            <p:nvPr/>
          </p:nvSpPr>
          <p:spPr bwMode="auto">
            <a:xfrm>
              <a:off x="6892" y="603"/>
              <a:ext cx="100" cy="77"/>
            </a:xfrm>
            <a:custGeom>
              <a:avLst/>
              <a:gdLst>
                <a:gd name="T0" fmla="*/ 583 w 779"/>
                <a:gd name="T1" fmla="*/ 135 h 601"/>
                <a:gd name="T2" fmla="*/ 679 w 779"/>
                <a:gd name="T3" fmla="*/ 41 h 601"/>
                <a:gd name="T4" fmla="*/ 671 w 779"/>
                <a:gd name="T5" fmla="*/ 11 h 601"/>
                <a:gd name="T6" fmla="*/ 695 w 779"/>
                <a:gd name="T7" fmla="*/ 5 h 601"/>
                <a:gd name="T8" fmla="*/ 733 w 779"/>
                <a:gd name="T9" fmla="*/ 126 h 601"/>
                <a:gd name="T10" fmla="*/ 779 w 779"/>
                <a:gd name="T11" fmla="*/ 253 h 601"/>
                <a:gd name="T12" fmla="*/ 756 w 779"/>
                <a:gd name="T13" fmla="*/ 261 h 601"/>
                <a:gd name="T14" fmla="*/ 742 w 779"/>
                <a:gd name="T15" fmla="*/ 229 h 601"/>
                <a:gd name="T16" fmla="*/ 608 w 779"/>
                <a:gd name="T17" fmla="*/ 211 h 601"/>
                <a:gd name="T18" fmla="*/ 197 w 779"/>
                <a:gd name="T19" fmla="*/ 350 h 601"/>
                <a:gd name="T20" fmla="*/ 178 w 779"/>
                <a:gd name="T21" fmla="*/ 388 h 601"/>
                <a:gd name="T22" fmla="*/ 195 w 779"/>
                <a:gd name="T23" fmla="*/ 438 h 601"/>
                <a:gd name="T24" fmla="*/ 256 w 779"/>
                <a:gd name="T25" fmla="*/ 543 h 601"/>
                <a:gd name="T26" fmla="*/ 334 w 779"/>
                <a:gd name="T27" fmla="*/ 563 h 601"/>
                <a:gd name="T28" fmla="*/ 335 w 779"/>
                <a:gd name="T29" fmla="*/ 589 h 601"/>
                <a:gd name="T30" fmla="*/ 187 w 779"/>
                <a:gd name="T31" fmla="*/ 601 h 601"/>
                <a:gd name="T32" fmla="*/ 181 w 779"/>
                <a:gd name="T33" fmla="*/ 584 h 601"/>
                <a:gd name="T34" fmla="*/ 183 w 779"/>
                <a:gd name="T35" fmla="*/ 496 h 601"/>
                <a:gd name="T36" fmla="*/ 56 w 779"/>
                <a:gd name="T37" fmla="*/ 123 h 601"/>
                <a:gd name="T38" fmla="*/ 6 w 779"/>
                <a:gd name="T39" fmla="*/ 61 h 601"/>
                <a:gd name="T40" fmla="*/ 3 w 779"/>
                <a:gd name="T41" fmla="*/ 43 h 601"/>
                <a:gd name="T42" fmla="*/ 147 w 779"/>
                <a:gd name="T43" fmla="*/ 9 h 601"/>
                <a:gd name="T44" fmla="*/ 157 w 779"/>
                <a:gd name="T45" fmla="*/ 33 h 601"/>
                <a:gd name="T46" fmla="*/ 98 w 779"/>
                <a:gd name="T47" fmla="*/ 78 h 601"/>
                <a:gd name="T48" fmla="*/ 111 w 779"/>
                <a:gd name="T49" fmla="*/ 193 h 601"/>
                <a:gd name="T50" fmla="*/ 134 w 779"/>
                <a:gd name="T51" fmla="*/ 258 h 601"/>
                <a:gd name="T52" fmla="*/ 174 w 779"/>
                <a:gd name="T53" fmla="*/ 274 h 601"/>
                <a:gd name="T54" fmla="*/ 583 w 779"/>
                <a:gd name="T55" fmla="*/ 135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79" h="601">
                  <a:moveTo>
                    <a:pt x="583" y="135"/>
                  </a:moveTo>
                  <a:cubicBezTo>
                    <a:pt x="679" y="103"/>
                    <a:pt x="691" y="96"/>
                    <a:pt x="679" y="41"/>
                  </a:cubicBezTo>
                  <a:cubicBezTo>
                    <a:pt x="671" y="11"/>
                    <a:pt x="671" y="11"/>
                    <a:pt x="671" y="11"/>
                  </a:cubicBezTo>
                  <a:cubicBezTo>
                    <a:pt x="673" y="4"/>
                    <a:pt x="690" y="0"/>
                    <a:pt x="695" y="5"/>
                  </a:cubicBezTo>
                  <a:cubicBezTo>
                    <a:pt x="711" y="58"/>
                    <a:pt x="721" y="89"/>
                    <a:pt x="733" y="126"/>
                  </a:cubicBezTo>
                  <a:cubicBezTo>
                    <a:pt x="746" y="163"/>
                    <a:pt x="757" y="195"/>
                    <a:pt x="779" y="253"/>
                  </a:cubicBezTo>
                  <a:cubicBezTo>
                    <a:pt x="778" y="259"/>
                    <a:pt x="763" y="267"/>
                    <a:pt x="756" y="261"/>
                  </a:cubicBezTo>
                  <a:cubicBezTo>
                    <a:pt x="742" y="229"/>
                    <a:pt x="742" y="229"/>
                    <a:pt x="742" y="229"/>
                  </a:cubicBezTo>
                  <a:cubicBezTo>
                    <a:pt x="720" y="178"/>
                    <a:pt x="705" y="178"/>
                    <a:pt x="608" y="211"/>
                  </a:cubicBezTo>
                  <a:cubicBezTo>
                    <a:pt x="197" y="350"/>
                    <a:pt x="197" y="350"/>
                    <a:pt x="197" y="350"/>
                  </a:cubicBezTo>
                  <a:cubicBezTo>
                    <a:pt x="169" y="360"/>
                    <a:pt x="168" y="360"/>
                    <a:pt x="178" y="388"/>
                  </a:cubicBezTo>
                  <a:cubicBezTo>
                    <a:pt x="195" y="438"/>
                    <a:pt x="195" y="438"/>
                    <a:pt x="195" y="438"/>
                  </a:cubicBezTo>
                  <a:cubicBezTo>
                    <a:pt x="208" y="478"/>
                    <a:pt x="227" y="528"/>
                    <a:pt x="256" y="543"/>
                  </a:cubicBezTo>
                  <a:cubicBezTo>
                    <a:pt x="284" y="559"/>
                    <a:pt x="307" y="561"/>
                    <a:pt x="334" y="563"/>
                  </a:cubicBezTo>
                  <a:cubicBezTo>
                    <a:pt x="342" y="569"/>
                    <a:pt x="341" y="583"/>
                    <a:pt x="335" y="589"/>
                  </a:cubicBezTo>
                  <a:cubicBezTo>
                    <a:pt x="289" y="589"/>
                    <a:pt x="225" y="595"/>
                    <a:pt x="187" y="601"/>
                  </a:cubicBezTo>
                  <a:cubicBezTo>
                    <a:pt x="184" y="599"/>
                    <a:pt x="179" y="587"/>
                    <a:pt x="181" y="584"/>
                  </a:cubicBezTo>
                  <a:cubicBezTo>
                    <a:pt x="208" y="568"/>
                    <a:pt x="197" y="538"/>
                    <a:pt x="183" y="496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39" y="74"/>
                    <a:pt x="35" y="66"/>
                    <a:pt x="6" y="61"/>
                  </a:cubicBezTo>
                  <a:cubicBezTo>
                    <a:pt x="3" y="57"/>
                    <a:pt x="0" y="46"/>
                    <a:pt x="3" y="43"/>
                  </a:cubicBezTo>
                  <a:cubicBezTo>
                    <a:pt x="44" y="40"/>
                    <a:pt x="121" y="22"/>
                    <a:pt x="147" y="9"/>
                  </a:cubicBezTo>
                  <a:cubicBezTo>
                    <a:pt x="156" y="11"/>
                    <a:pt x="161" y="26"/>
                    <a:pt x="157" y="33"/>
                  </a:cubicBezTo>
                  <a:cubicBezTo>
                    <a:pt x="135" y="43"/>
                    <a:pt x="104" y="61"/>
                    <a:pt x="98" y="78"/>
                  </a:cubicBezTo>
                  <a:cubicBezTo>
                    <a:pt x="90" y="105"/>
                    <a:pt x="94" y="142"/>
                    <a:pt x="111" y="193"/>
                  </a:cubicBezTo>
                  <a:cubicBezTo>
                    <a:pt x="134" y="258"/>
                    <a:pt x="134" y="258"/>
                    <a:pt x="134" y="258"/>
                  </a:cubicBezTo>
                  <a:cubicBezTo>
                    <a:pt x="143" y="286"/>
                    <a:pt x="143" y="284"/>
                    <a:pt x="174" y="274"/>
                  </a:cubicBezTo>
                  <a:lnTo>
                    <a:pt x="583" y="13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" name="Freeform 244"/>
            <p:cNvSpPr>
              <a:spLocks/>
            </p:cNvSpPr>
            <p:nvPr/>
          </p:nvSpPr>
          <p:spPr bwMode="auto">
            <a:xfrm>
              <a:off x="6884" y="512"/>
              <a:ext cx="88" cy="88"/>
            </a:xfrm>
            <a:custGeom>
              <a:avLst/>
              <a:gdLst>
                <a:gd name="T0" fmla="*/ 170 w 694"/>
                <a:gd name="T1" fmla="*/ 573 h 686"/>
                <a:gd name="T2" fmla="*/ 100 w 694"/>
                <a:gd name="T3" fmla="*/ 660 h 686"/>
                <a:gd name="T4" fmla="*/ 100 w 694"/>
                <a:gd name="T5" fmla="*/ 678 h 686"/>
                <a:gd name="T6" fmla="*/ 75 w 694"/>
                <a:gd name="T7" fmla="*/ 679 h 686"/>
                <a:gd name="T8" fmla="*/ 67 w 694"/>
                <a:gd name="T9" fmla="*/ 578 h 686"/>
                <a:gd name="T10" fmla="*/ 51 w 694"/>
                <a:gd name="T11" fmla="*/ 462 h 686"/>
                <a:gd name="T12" fmla="*/ 75 w 694"/>
                <a:gd name="T13" fmla="*/ 457 h 686"/>
                <a:gd name="T14" fmla="*/ 79 w 694"/>
                <a:gd name="T15" fmla="*/ 471 h 686"/>
                <a:gd name="T16" fmla="*/ 102 w 694"/>
                <a:gd name="T17" fmla="*/ 515 h 686"/>
                <a:gd name="T18" fmla="*/ 231 w 694"/>
                <a:gd name="T19" fmla="*/ 451 h 686"/>
                <a:gd name="T20" fmla="*/ 549 w 694"/>
                <a:gd name="T21" fmla="*/ 277 h 686"/>
                <a:gd name="T22" fmla="*/ 324 w 694"/>
                <a:gd name="T23" fmla="*/ 208 h 686"/>
                <a:gd name="T24" fmla="*/ 98 w 694"/>
                <a:gd name="T25" fmla="*/ 143 h 686"/>
                <a:gd name="T26" fmla="*/ 60 w 694"/>
                <a:gd name="T27" fmla="*/ 139 h 686"/>
                <a:gd name="T28" fmla="*/ 46 w 694"/>
                <a:gd name="T29" fmla="*/ 184 h 686"/>
                <a:gd name="T30" fmla="*/ 46 w 694"/>
                <a:gd name="T31" fmla="*/ 202 h 686"/>
                <a:gd name="T32" fmla="*/ 22 w 694"/>
                <a:gd name="T33" fmla="*/ 202 h 686"/>
                <a:gd name="T34" fmla="*/ 13 w 694"/>
                <a:gd name="T35" fmla="*/ 102 h 686"/>
                <a:gd name="T36" fmla="*/ 0 w 694"/>
                <a:gd name="T37" fmla="*/ 8 h 686"/>
                <a:gd name="T38" fmla="*/ 24 w 694"/>
                <a:gd name="T39" fmla="*/ 4 h 686"/>
                <a:gd name="T40" fmla="*/ 29 w 694"/>
                <a:gd name="T41" fmla="*/ 33 h 686"/>
                <a:gd name="T42" fmla="*/ 68 w 694"/>
                <a:gd name="T43" fmla="*/ 79 h 686"/>
                <a:gd name="T44" fmla="*/ 302 w 694"/>
                <a:gd name="T45" fmla="*/ 162 h 686"/>
                <a:gd name="T46" fmla="*/ 427 w 694"/>
                <a:gd name="T47" fmla="*/ 201 h 686"/>
                <a:gd name="T48" fmla="*/ 690 w 694"/>
                <a:gd name="T49" fmla="*/ 273 h 686"/>
                <a:gd name="T50" fmla="*/ 694 w 694"/>
                <a:gd name="T51" fmla="*/ 283 h 686"/>
                <a:gd name="T52" fmla="*/ 692 w 694"/>
                <a:gd name="T53" fmla="*/ 298 h 686"/>
                <a:gd name="T54" fmla="*/ 569 w 694"/>
                <a:gd name="T55" fmla="*/ 357 h 686"/>
                <a:gd name="T56" fmla="*/ 170 w 694"/>
                <a:gd name="T57" fmla="*/ 573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4" h="686">
                  <a:moveTo>
                    <a:pt x="170" y="573"/>
                  </a:moveTo>
                  <a:cubicBezTo>
                    <a:pt x="119" y="602"/>
                    <a:pt x="100" y="618"/>
                    <a:pt x="100" y="660"/>
                  </a:cubicBezTo>
                  <a:cubicBezTo>
                    <a:pt x="100" y="678"/>
                    <a:pt x="100" y="678"/>
                    <a:pt x="100" y="678"/>
                  </a:cubicBezTo>
                  <a:cubicBezTo>
                    <a:pt x="95" y="685"/>
                    <a:pt x="81" y="686"/>
                    <a:pt x="75" y="679"/>
                  </a:cubicBezTo>
                  <a:cubicBezTo>
                    <a:pt x="74" y="651"/>
                    <a:pt x="72" y="620"/>
                    <a:pt x="67" y="578"/>
                  </a:cubicBezTo>
                  <a:cubicBezTo>
                    <a:pt x="62" y="536"/>
                    <a:pt x="57" y="502"/>
                    <a:pt x="51" y="462"/>
                  </a:cubicBezTo>
                  <a:cubicBezTo>
                    <a:pt x="54" y="455"/>
                    <a:pt x="68" y="451"/>
                    <a:pt x="75" y="457"/>
                  </a:cubicBezTo>
                  <a:cubicBezTo>
                    <a:pt x="79" y="471"/>
                    <a:pt x="79" y="471"/>
                    <a:pt x="79" y="471"/>
                  </a:cubicBezTo>
                  <a:cubicBezTo>
                    <a:pt x="87" y="507"/>
                    <a:pt x="94" y="515"/>
                    <a:pt x="102" y="515"/>
                  </a:cubicBezTo>
                  <a:cubicBezTo>
                    <a:pt x="111" y="512"/>
                    <a:pt x="162" y="489"/>
                    <a:pt x="231" y="451"/>
                  </a:cubicBezTo>
                  <a:cubicBezTo>
                    <a:pt x="338" y="394"/>
                    <a:pt x="444" y="337"/>
                    <a:pt x="549" y="277"/>
                  </a:cubicBezTo>
                  <a:cubicBezTo>
                    <a:pt x="482" y="254"/>
                    <a:pt x="378" y="224"/>
                    <a:pt x="324" y="208"/>
                  </a:cubicBezTo>
                  <a:cubicBezTo>
                    <a:pt x="255" y="187"/>
                    <a:pt x="141" y="155"/>
                    <a:pt x="98" y="143"/>
                  </a:cubicBezTo>
                  <a:cubicBezTo>
                    <a:pt x="77" y="137"/>
                    <a:pt x="66" y="138"/>
                    <a:pt x="60" y="139"/>
                  </a:cubicBezTo>
                  <a:cubicBezTo>
                    <a:pt x="53" y="139"/>
                    <a:pt x="46" y="150"/>
                    <a:pt x="46" y="184"/>
                  </a:cubicBezTo>
                  <a:cubicBezTo>
                    <a:pt x="46" y="202"/>
                    <a:pt x="46" y="202"/>
                    <a:pt x="46" y="202"/>
                  </a:cubicBezTo>
                  <a:cubicBezTo>
                    <a:pt x="41" y="209"/>
                    <a:pt x="26" y="209"/>
                    <a:pt x="22" y="202"/>
                  </a:cubicBezTo>
                  <a:cubicBezTo>
                    <a:pt x="21" y="175"/>
                    <a:pt x="18" y="138"/>
                    <a:pt x="13" y="102"/>
                  </a:cubicBezTo>
                  <a:cubicBezTo>
                    <a:pt x="10" y="70"/>
                    <a:pt x="6" y="40"/>
                    <a:pt x="0" y="8"/>
                  </a:cubicBezTo>
                  <a:cubicBezTo>
                    <a:pt x="3" y="1"/>
                    <a:pt x="19" y="0"/>
                    <a:pt x="24" y="4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4" y="56"/>
                    <a:pt x="47" y="69"/>
                    <a:pt x="68" y="79"/>
                  </a:cubicBezTo>
                  <a:cubicBezTo>
                    <a:pt x="117" y="101"/>
                    <a:pt x="199" y="130"/>
                    <a:pt x="302" y="162"/>
                  </a:cubicBezTo>
                  <a:cubicBezTo>
                    <a:pt x="427" y="201"/>
                    <a:pt x="427" y="201"/>
                    <a:pt x="427" y="201"/>
                  </a:cubicBezTo>
                  <a:cubicBezTo>
                    <a:pt x="520" y="229"/>
                    <a:pt x="637" y="262"/>
                    <a:pt x="690" y="273"/>
                  </a:cubicBezTo>
                  <a:cubicBezTo>
                    <a:pt x="692" y="275"/>
                    <a:pt x="693" y="279"/>
                    <a:pt x="694" y="283"/>
                  </a:cubicBezTo>
                  <a:cubicBezTo>
                    <a:pt x="694" y="288"/>
                    <a:pt x="694" y="293"/>
                    <a:pt x="692" y="298"/>
                  </a:cubicBezTo>
                  <a:cubicBezTo>
                    <a:pt x="653" y="313"/>
                    <a:pt x="608" y="335"/>
                    <a:pt x="569" y="357"/>
                  </a:cubicBezTo>
                  <a:lnTo>
                    <a:pt x="170" y="57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6" name="Freeform 245"/>
            <p:cNvSpPr>
              <a:spLocks/>
            </p:cNvSpPr>
            <p:nvPr/>
          </p:nvSpPr>
          <p:spPr bwMode="auto">
            <a:xfrm>
              <a:off x="6881" y="428"/>
              <a:ext cx="91" cy="81"/>
            </a:xfrm>
            <a:custGeom>
              <a:avLst/>
              <a:gdLst>
                <a:gd name="T0" fmla="*/ 555 w 711"/>
                <a:gd name="T1" fmla="*/ 324 h 634"/>
                <a:gd name="T2" fmla="*/ 681 w 711"/>
                <a:gd name="T3" fmla="*/ 278 h 634"/>
                <a:gd name="T4" fmla="*/ 687 w 711"/>
                <a:gd name="T5" fmla="*/ 248 h 634"/>
                <a:gd name="T6" fmla="*/ 711 w 711"/>
                <a:gd name="T7" fmla="*/ 252 h 634"/>
                <a:gd name="T8" fmla="*/ 696 w 711"/>
                <a:gd name="T9" fmla="*/ 378 h 634"/>
                <a:gd name="T10" fmla="*/ 685 w 711"/>
                <a:gd name="T11" fmla="*/ 513 h 634"/>
                <a:gd name="T12" fmla="*/ 661 w 711"/>
                <a:gd name="T13" fmla="*/ 510 h 634"/>
                <a:gd name="T14" fmla="*/ 662 w 711"/>
                <a:gd name="T15" fmla="*/ 475 h 634"/>
                <a:gd name="T16" fmla="*/ 547 w 711"/>
                <a:gd name="T17" fmla="*/ 403 h 634"/>
                <a:gd name="T18" fmla="*/ 116 w 711"/>
                <a:gd name="T19" fmla="*/ 360 h 634"/>
                <a:gd name="T20" fmla="*/ 82 w 711"/>
                <a:gd name="T21" fmla="*/ 386 h 634"/>
                <a:gd name="T22" fmla="*/ 76 w 711"/>
                <a:gd name="T23" fmla="*/ 439 h 634"/>
                <a:gd name="T24" fmla="*/ 88 w 711"/>
                <a:gd name="T25" fmla="*/ 560 h 634"/>
                <a:gd name="T26" fmla="*/ 151 w 711"/>
                <a:gd name="T27" fmla="*/ 610 h 634"/>
                <a:gd name="T28" fmla="*/ 141 w 711"/>
                <a:gd name="T29" fmla="*/ 634 h 634"/>
                <a:gd name="T30" fmla="*/ 1 w 711"/>
                <a:gd name="T31" fmla="*/ 583 h 634"/>
                <a:gd name="T32" fmla="*/ 3 w 711"/>
                <a:gd name="T33" fmla="*/ 565 h 634"/>
                <a:gd name="T34" fmla="*/ 41 w 711"/>
                <a:gd name="T35" fmla="*/ 486 h 634"/>
                <a:gd name="T36" fmla="*/ 81 w 711"/>
                <a:gd name="T37" fmla="*/ 95 h 634"/>
                <a:gd name="T38" fmla="*/ 61 w 711"/>
                <a:gd name="T39" fmla="*/ 17 h 634"/>
                <a:gd name="T40" fmla="*/ 66 w 711"/>
                <a:gd name="T41" fmla="*/ 0 h 634"/>
                <a:gd name="T42" fmla="*/ 211 w 711"/>
                <a:gd name="T43" fmla="*/ 29 h 634"/>
                <a:gd name="T44" fmla="*/ 211 w 711"/>
                <a:gd name="T45" fmla="*/ 54 h 634"/>
                <a:gd name="T46" fmla="*/ 138 w 711"/>
                <a:gd name="T47" fmla="*/ 71 h 634"/>
                <a:gd name="T48" fmla="*/ 102 w 711"/>
                <a:gd name="T49" fmla="*/ 181 h 634"/>
                <a:gd name="T50" fmla="*/ 95 w 711"/>
                <a:gd name="T51" fmla="*/ 249 h 634"/>
                <a:gd name="T52" fmla="*/ 125 w 711"/>
                <a:gd name="T53" fmla="*/ 281 h 634"/>
                <a:gd name="T54" fmla="*/ 555 w 711"/>
                <a:gd name="T55" fmla="*/ 324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11" h="634">
                  <a:moveTo>
                    <a:pt x="555" y="324"/>
                  </a:moveTo>
                  <a:cubicBezTo>
                    <a:pt x="656" y="334"/>
                    <a:pt x="670" y="334"/>
                    <a:pt x="681" y="278"/>
                  </a:cubicBezTo>
                  <a:cubicBezTo>
                    <a:pt x="687" y="248"/>
                    <a:pt x="687" y="248"/>
                    <a:pt x="687" y="248"/>
                  </a:cubicBezTo>
                  <a:cubicBezTo>
                    <a:pt x="692" y="242"/>
                    <a:pt x="709" y="246"/>
                    <a:pt x="711" y="252"/>
                  </a:cubicBezTo>
                  <a:cubicBezTo>
                    <a:pt x="704" y="307"/>
                    <a:pt x="700" y="340"/>
                    <a:pt x="696" y="378"/>
                  </a:cubicBezTo>
                  <a:cubicBezTo>
                    <a:pt x="692" y="417"/>
                    <a:pt x="689" y="451"/>
                    <a:pt x="685" y="513"/>
                  </a:cubicBezTo>
                  <a:cubicBezTo>
                    <a:pt x="682" y="518"/>
                    <a:pt x="665" y="519"/>
                    <a:pt x="661" y="510"/>
                  </a:cubicBezTo>
                  <a:cubicBezTo>
                    <a:pt x="662" y="475"/>
                    <a:pt x="662" y="475"/>
                    <a:pt x="662" y="475"/>
                  </a:cubicBezTo>
                  <a:cubicBezTo>
                    <a:pt x="662" y="420"/>
                    <a:pt x="648" y="413"/>
                    <a:pt x="547" y="403"/>
                  </a:cubicBezTo>
                  <a:cubicBezTo>
                    <a:pt x="116" y="360"/>
                    <a:pt x="116" y="360"/>
                    <a:pt x="116" y="360"/>
                  </a:cubicBezTo>
                  <a:cubicBezTo>
                    <a:pt x="86" y="357"/>
                    <a:pt x="85" y="357"/>
                    <a:pt x="82" y="386"/>
                  </a:cubicBezTo>
                  <a:cubicBezTo>
                    <a:pt x="76" y="439"/>
                    <a:pt x="76" y="439"/>
                    <a:pt x="76" y="439"/>
                  </a:cubicBezTo>
                  <a:cubicBezTo>
                    <a:pt x="72" y="480"/>
                    <a:pt x="69" y="533"/>
                    <a:pt x="88" y="560"/>
                  </a:cubicBezTo>
                  <a:cubicBezTo>
                    <a:pt x="107" y="585"/>
                    <a:pt x="128" y="597"/>
                    <a:pt x="151" y="610"/>
                  </a:cubicBezTo>
                  <a:cubicBezTo>
                    <a:pt x="156" y="618"/>
                    <a:pt x="150" y="631"/>
                    <a:pt x="141" y="634"/>
                  </a:cubicBezTo>
                  <a:cubicBezTo>
                    <a:pt x="100" y="615"/>
                    <a:pt x="39" y="594"/>
                    <a:pt x="1" y="583"/>
                  </a:cubicBezTo>
                  <a:cubicBezTo>
                    <a:pt x="0" y="580"/>
                    <a:pt x="0" y="567"/>
                    <a:pt x="3" y="565"/>
                  </a:cubicBezTo>
                  <a:cubicBezTo>
                    <a:pt x="35" y="562"/>
                    <a:pt x="37" y="530"/>
                    <a:pt x="41" y="486"/>
                  </a:cubicBezTo>
                  <a:cubicBezTo>
                    <a:pt x="81" y="95"/>
                    <a:pt x="81" y="95"/>
                    <a:pt x="81" y="95"/>
                  </a:cubicBezTo>
                  <a:cubicBezTo>
                    <a:pt x="86" y="43"/>
                    <a:pt x="85" y="34"/>
                    <a:pt x="61" y="17"/>
                  </a:cubicBezTo>
                  <a:cubicBezTo>
                    <a:pt x="60" y="12"/>
                    <a:pt x="62" y="1"/>
                    <a:pt x="66" y="0"/>
                  </a:cubicBezTo>
                  <a:cubicBezTo>
                    <a:pt x="105" y="14"/>
                    <a:pt x="182" y="29"/>
                    <a:pt x="211" y="29"/>
                  </a:cubicBezTo>
                  <a:cubicBezTo>
                    <a:pt x="219" y="33"/>
                    <a:pt x="217" y="50"/>
                    <a:pt x="211" y="54"/>
                  </a:cubicBezTo>
                  <a:cubicBezTo>
                    <a:pt x="186" y="55"/>
                    <a:pt x="150" y="58"/>
                    <a:pt x="138" y="71"/>
                  </a:cubicBezTo>
                  <a:cubicBezTo>
                    <a:pt x="119" y="92"/>
                    <a:pt x="108" y="128"/>
                    <a:pt x="102" y="181"/>
                  </a:cubicBezTo>
                  <a:cubicBezTo>
                    <a:pt x="95" y="249"/>
                    <a:pt x="95" y="249"/>
                    <a:pt x="95" y="249"/>
                  </a:cubicBezTo>
                  <a:cubicBezTo>
                    <a:pt x="93" y="278"/>
                    <a:pt x="94" y="278"/>
                    <a:pt x="125" y="281"/>
                  </a:cubicBezTo>
                  <a:lnTo>
                    <a:pt x="555" y="3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" name="Freeform 246"/>
            <p:cNvSpPr>
              <a:spLocks noEditPoints="1"/>
            </p:cNvSpPr>
            <p:nvPr/>
          </p:nvSpPr>
          <p:spPr bwMode="auto">
            <a:xfrm>
              <a:off x="6900" y="337"/>
              <a:ext cx="97" cy="97"/>
            </a:xfrm>
            <a:custGeom>
              <a:avLst/>
              <a:gdLst>
                <a:gd name="T0" fmla="*/ 275 w 762"/>
                <a:gd name="T1" fmla="*/ 704 h 762"/>
                <a:gd name="T2" fmla="*/ 66 w 762"/>
                <a:gd name="T3" fmla="*/ 264 h 762"/>
                <a:gd name="T4" fmla="*/ 492 w 762"/>
                <a:gd name="T5" fmla="*/ 57 h 762"/>
                <a:gd name="T6" fmla="*/ 699 w 762"/>
                <a:gd name="T7" fmla="*/ 487 h 762"/>
                <a:gd name="T8" fmla="*/ 275 w 762"/>
                <a:gd name="T9" fmla="*/ 704 h 762"/>
                <a:gd name="T10" fmla="*/ 488 w 762"/>
                <a:gd name="T11" fmla="*/ 158 h 762"/>
                <a:gd name="T12" fmla="*/ 89 w 762"/>
                <a:gd name="T13" fmla="*/ 290 h 762"/>
                <a:gd name="T14" fmla="*/ 278 w 762"/>
                <a:gd name="T15" fmla="*/ 602 h 762"/>
                <a:gd name="T16" fmla="*/ 675 w 762"/>
                <a:gd name="T17" fmla="*/ 465 h 762"/>
                <a:gd name="T18" fmla="*/ 488 w 762"/>
                <a:gd name="T19" fmla="*/ 158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2" h="762">
                  <a:moveTo>
                    <a:pt x="275" y="704"/>
                  </a:moveTo>
                  <a:cubicBezTo>
                    <a:pt x="92" y="640"/>
                    <a:pt x="0" y="453"/>
                    <a:pt x="66" y="264"/>
                  </a:cubicBezTo>
                  <a:cubicBezTo>
                    <a:pt x="140" y="53"/>
                    <a:pt x="331" y="0"/>
                    <a:pt x="492" y="57"/>
                  </a:cubicBezTo>
                  <a:cubicBezTo>
                    <a:pt x="676" y="122"/>
                    <a:pt x="762" y="310"/>
                    <a:pt x="699" y="487"/>
                  </a:cubicBezTo>
                  <a:cubicBezTo>
                    <a:pt x="628" y="690"/>
                    <a:pt x="440" y="762"/>
                    <a:pt x="275" y="704"/>
                  </a:cubicBezTo>
                  <a:close/>
                  <a:moveTo>
                    <a:pt x="488" y="158"/>
                  </a:moveTo>
                  <a:cubicBezTo>
                    <a:pt x="337" y="105"/>
                    <a:pt x="151" y="115"/>
                    <a:pt x="89" y="290"/>
                  </a:cubicBezTo>
                  <a:cubicBezTo>
                    <a:pt x="56" y="385"/>
                    <a:pt x="77" y="532"/>
                    <a:pt x="278" y="602"/>
                  </a:cubicBezTo>
                  <a:cubicBezTo>
                    <a:pt x="413" y="650"/>
                    <a:pt x="612" y="645"/>
                    <a:pt x="675" y="465"/>
                  </a:cubicBezTo>
                  <a:cubicBezTo>
                    <a:pt x="714" y="355"/>
                    <a:pt x="668" y="222"/>
                    <a:pt x="488" y="15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8" name="Freeform 247"/>
            <p:cNvSpPr>
              <a:spLocks/>
            </p:cNvSpPr>
            <p:nvPr/>
          </p:nvSpPr>
          <p:spPr bwMode="auto">
            <a:xfrm>
              <a:off x="6977" y="224"/>
              <a:ext cx="82" cy="83"/>
            </a:xfrm>
            <a:custGeom>
              <a:avLst/>
              <a:gdLst>
                <a:gd name="T0" fmla="*/ 558 w 640"/>
                <a:gd name="T1" fmla="*/ 560 h 652"/>
                <a:gd name="T2" fmla="*/ 433 w 640"/>
                <a:gd name="T3" fmla="*/ 652 h 652"/>
                <a:gd name="T4" fmla="*/ 312 w 640"/>
                <a:gd name="T5" fmla="*/ 584 h 652"/>
                <a:gd name="T6" fmla="*/ 325 w 640"/>
                <a:gd name="T7" fmla="*/ 564 h 652"/>
                <a:gd name="T8" fmla="*/ 543 w 640"/>
                <a:gd name="T9" fmla="*/ 531 h 652"/>
                <a:gd name="T10" fmla="*/ 537 w 640"/>
                <a:gd name="T11" fmla="*/ 366 h 652"/>
                <a:gd name="T12" fmla="*/ 382 w 640"/>
                <a:gd name="T13" fmla="*/ 339 h 652"/>
                <a:gd name="T14" fmla="*/ 276 w 640"/>
                <a:gd name="T15" fmla="*/ 370 h 652"/>
                <a:gd name="T16" fmla="*/ 81 w 640"/>
                <a:gd name="T17" fmla="*/ 342 h 652"/>
                <a:gd name="T18" fmla="*/ 82 w 640"/>
                <a:gd name="T19" fmla="*/ 83 h 652"/>
                <a:gd name="T20" fmla="*/ 150 w 640"/>
                <a:gd name="T21" fmla="*/ 22 h 652"/>
                <a:gd name="T22" fmla="*/ 177 w 640"/>
                <a:gd name="T23" fmla="*/ 0 h 652"/>
                <a:gd name="T24" fmla="*/ 278 w 640"/>
                <a:gd name="T25" fmla="*/ 64 h 652"/>
                <a:gd name="T26" fmla="*/ 265 w 640"/>
                <a:gd name="T27" fmla="*/ 84 h 652"/>
                <a:gd name="T28" fmla="*/ 95 w 640"/>
                <a:gd name="T29" fmla="*/ 114 h 652"/>
                <a:gd name="T30" fmla="*/ 103 w 640"/>
                <a:gd name="T31" fmla="*/ 271 h 652"/>
                <a:gd name="T32" fmla="*/ 247 w 640"/>
                <a:gd name="T33" fmla="*/ 286 h 652"/>
                <a:gd name="T34" fmla="*/ 334 w 640"/>
                <a:gd name="T35" fmla="*/ 258 h 652"/>
                <a:gd name="T36" fmla="*/ 555 w 640"/>
                <a:gd name="T37" fmla="*/ 286 h 652"/>
                <a:gd name="T38" fmla="*/ 558 w 640"/>
                <a:gd name="T39" fmla="*/ 56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40" h="652">
                  <a:moveTo>
                    <a:pt x="558" y="560"/>
                  </a:moveTo>
                  <a:cubicBezTo>
                    <a:pt x="505" y="622"/>
                    <a:pt x="453" y="645"/>
                    <a:pt x="433" y="652"/>
                  </a:cubicBezTo>
                  <a:cubicBezTo>
                    <a:pt x="409" y="647"/>
                    <a:pt x="348" y="612"/>
                    <a:pt x="312" y="584"/>
                  </a:cubicBezTo>
                  <a:cubicBezTo>
                    <a:pt x="310" y="576"/>
                    <a:pt x="318" y="564"/>
                    <a:pt x="325" y="564"/>
                  </a:cubicBezTo>
                  <a:cubicBezTo>
                    <a:pt x="372" y="585"/>
                    <a:pt x="470" y="617"/>
                    <a:pt x="543" y="531"/>
                  </a:cubicBezTo>
                  <a:cubicBezTo>
                    <a:pt x="596" y="469"/>
                    <a:pt x="581" y="404"/>
                    <a:pt x="537" y="366"/>
                  </a:cubicBezTo>
                  <a:cubicBezTo>
                    <a:pt x="504" y="338"/>
                    <a:pt x="462" y="314"/>
                    <a:pt x="382" y="339"/>
                  </a:cubicBezTo>
                  <a:cubicBezTo>
                    <a:pt x="276" y="370"/>
                    <a:pt x="276" y="370"/>
                    <a:pt x="276" y="370"/>
                  </a:cubicBezTo>
                  <a:cubicBezTo>
                    <a:pt x="220" y="386"/>
                    <a:pt x="142" y="393"/>
                    <a:pt x="81" y="342"/>
                  </a:cubicBezTo>
                  <a:cubicBezTo>
                    <a:pt x="11" y="282"/>
                    <a:pt x="0" y="179"/>
                    <a:pt x="82" y="83"/>
                  </a:cubicBezTo>
                  <a:cubicBezTo>
                    <a:pt x="102" y="60"/>
                    <a:pt x="128" y="37"/>
                    <a:pt x="150" y="22"/>
                  </a:cubicBezTo>
                  <a:cubicBezTo>
                    <a:pt x="160" y="15"/>
                    <a:pt x="171" y="6"/>
                    <a:pt x="177" y="0"/>
                  </a:cubicBezTo>
                  <a:cubicBezTo>
                    <a:pt x="200" y="9"/>
                    <a:pt x="247" y="37"/>
                    <a:pt x="278" y="64"/>
                  </a:cubicBezTo>
                  <a:cubicBezTo>
                    <a:pt x="280" y="70"/>
                    <a:pt x="272" y="84"/>
                    <a:pt x="265" y="84"/>
                  </a:cubicBezTo>
                  <a:cubicBezTo>
                    <a:pt x="221" y="63"/>
                    <a:pt x="156" y="43"/>
                    <a:pt x="95" y="114"/>
                  </a:cubicBezTo>
                  <a:cubicBezTo>
                    <a:pt x="34" y="186"/>
                    <a:pt x="69" y="242"/>
                    <a:pt x="103" y="271"/>
                  </a:cubicBezTo>
                  <a:cubicBezTo>
                    <a:pt x="146" y="308"/>
                    <a:pt x="206" y="298"/>
                    <a:pt x="247" y="286"/>
                  </a:cubicBezTo>
                  <a:cubicBezTo>
                    <a:pt x="334" y="258"/>
                    <a:pt x="334" y="258"/>
                    <a:pt x="334" y="258"/>
                  </a:cubicBezTo>
                  <a:cubicBezTo>
                    <a:pt x="403" y="236"/>
                    <a:pt x="485" y="226"/>
                    <a:pt x="555" y="286"/>
                  </a:cubicBezTo>
                  <a:cubicBezTo>
                    <a:pt x="636" y="355"/>
                    <a:pt x="640" y="464"/>
                    <a:pt x="558" y="56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" name="Freeform 248"/>
            <p:cNvSpPr>
              <a:spLocks/>
            </p:cNvSpPr>
            <p:nvPr/>
          </p:nvSpPr>
          <p:spPr bwMode="auto">
            <a:xfrm>
              <a:off x="7008" y="156"/>
              <a:ext cx="87" cy="95"/>
            </a:xfrm>
            <a:custGeom>
              <a:avLst/>
              <a:gdLst>
                <a:gd name="T0" fmla="*/ 142 w 676"/>
                <a:gd name="T1" fmla="*/ 449 h 740"/>
                <a:gd name="T2" fmla="*/ 31 w 676"/>
                <a:gd name="T3" fmla="*/ 437 h 740"/>
                <a:gd name="T4" fmla="*/ 17 w 676"/>
                <a:gd name="T5" fmla="*/ 446 h 740"/>
                <a:gd name="T6" fmla="*/ 3 w 676"/>
                <a:gd name="T7" fmla="*/ 426 h 740"/>
                <a:gd name="T8" fmla="*/ 83 w 676"/>
                <a:gd name="T9" fmla="*/ 365 h 740"/>
                <a:gd name="T10" fmla="*/ 172 w 676"/>
                <a:gd name="T11" fmla="*/ 289 h 740"/>
                <a:gd name="T12" fmla="*/ 189 w 676"/>
                <a:gd name="T13" fmla="*/ 306 h 740"/>
                <a:gd name="T14" fmla="*/ 179 w 676"/>
                <a:gd name="T15" fmla="*/ 317 h 740"/>
                <a:gd name="T16" fmla="*/ 155 w 676"/>
                <a:gd name="T17" fmla="*/ 360 h 740"/>
                <a:gd name="T18" fmla="*/ 278 w 676"/>
                <a:gd name="T19" fmla="*/ 435 h 740"/>
                <a:gd name="T20" fmla="*/ 596 w 676"/>
                <a:gd name="T21" fmla="*/ 608 h 740"/>
                <a:gd name="T22" fmla="*/ 533 w 676"/>
                <a:gd name="T23" fmla="*/ 382 h 740"/>
                <a:gd name="T24" fmla="*/ 466 w 676"/>
                <a:gd name="T25" fmla="*/ 156 h 740"/>
                <a:gd name="T26" fmla="*/ 449 w 676"/>
                <a:gd name="T27" fmla="*/ 122 h 740"/>
                <a:gd name="T28" fmla="*/ 403 w 676"/>
                <a:gd name="T29" fmla="*/ 135 h 740"/>
                <a:gd name="T30" fmla="*/ 389 w 676"/>
                <a:gd name="T31" fmla="*/ 144 h 740"/>
                <a:gd name="T32" fmla="*/ 375 w 676"/>
                <a:gd name="T33" fmla="*/ 124 h 740"/>
                <a:gd name="T34" fmla="*/ 455 w 676"/>
                <a:gd name="T35" fmla="*/ 63 h 740"/>
                <a:gd name="T36" fmla="*/ 526 w 676"/>
                <a:gd name="T37" fmla="*/ 1 h 740"/>
                <a:gd name="T38" fmla="*/ 543 w 676"/>
                <a:gd name="T39" fmla="*/ 19 h 740"/>
                <a:gd name="T40" fmla="*/ 522 w 676"/>
                <a:gd name="T41" fmla="*/ 39 h 740"/>
                <a:gd name="T42" fmla="*/ 504 w 676"/>
                <a:gd name="T43" fmla="*/ 97 h 740"/>
                <a:gd name="T44" fmla="*/ 560 w 676"/>
                <a:gd name="T45" fmla="*/ 339 h 740"/>
                <a:gd name="T46" fmla="*/ 595 w 676"/>
                <a:gd name="T47" fmla="*/ 464 h 740"/>
                <a:gd name="T48" fmla="*/ 676 w 676"/>
                <a:gd name="T49" fmla="*/ 724 h 740"/>
                <a:gd name="T50" fmla="*/ 669 w 676"/>
                <a:gd name="T51" fmla="*/ 733 h 740"/>
                <a:gd name="T52" fmla="*/ 656 w 676"/>
                <a:gd name="T53" fmla="*/ 740 h 740"/>
                <a:gd name="T54" fmla="*/ 540 w 676"/>
                <a:gd name="T55" fmla="*/ 668 h 740"/>
                <a:gd name="T56" fmla="*/ 142 w 676"/>
                <a:gd name="T57" fmla="*/ 449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76" h="740">
                  <a:moveTo>
                    <a:pt x="142" y="449"/>
                  </a:moveTo>
                  <a:cubicBezTo>
                    <a:pt x="91" y="421"/>
                    <a:pt x="67" y="414"/>
                    <a:pt x="31" y="437"/>
                  </a:cubicBezTo>
                  <a:cubicBezTo>
                    <a:pt x="17" y="446"/>
                    <a:pt x="17" y="446"/>
                    <a:pt x="17" y="446"/>
                  </a:cubicBezTo>
                  <a:cubicBezTo>
                    <a:pt x="8" y="446"/>
                    <a:pt x="0" y="435"/>
                    <a:pt x="3" y="426"/>
                  </a:cubicBezTo>
                  <a:cubicBezTo>
                    <a:pt x="26" y="410"/>
                    <a:pt x="51" y="391"/>
                    <a:pt x="83" y="365"/>
                  </a:cubicBezTo>
                  <a:cubicBezTo>
                    <a:pt x="116" y="338"/>
                    <a:pt x="142" y="316"/>
                    <a:pt x="172" y="289"/>
                  </a:cubicBezTo>
                  <a:cubicBezTo>
                    <a:pt x="180" y="287"/>
                    <a:pt x="191" y="297"/>
                    <a:pt x="189" y="306"/>
                  </a:cubicBezTo>
                  <a:cubicBezTo>
                    <a:pt x="179" y="317"/>
                    <a:pt x="179" y="317"/>
                    <a:pt x="179" y="317"/>
                  </a:cubicBezTo>
                  <a:cubicBezTo>
                    <a:pt x="153" y="344"/>
                    <a:pt x="151" y="353"/>
                    <a:pt x="155" y="360"/>
                  </a:cubicBezTo>
                  <a:cubicBezTo>
                    <a:pt x="163" y="366"/>
                    <a:pt x="209" y="397"/>
                    <a:pt x="278" y="435"/>
                  </a:cubicBezTo>
                  <a:cubicBezTo>
                    <a:pt x="384" y="494"/>
                    <a:pt x="489" y="553"/>
                    <a:pt x="596" y="608"/>
                  </a:cubicBezTo>
                  <a:cubicBezTo>
                    <a:pt x="579" y="539"/>
                    <a:pt x="549" y="435"/>
                    <a:pt x="533" y="382"/>
                  </a:cubicBezTo>
                  <a:cubicBezTo>
                    <a:pt x="514" y="312"/>
                    <a:pt x="480" y="199"/>
                    <a:pt x="466" y="156"/>
                  </a:cubicBezTo>
                  <a:cubicBezTo>
                    <a:pt x="459" y="136"/>
                    <a:pt x="453" y="127"/>
                    <a:pt x="449" y="122"/>
                  </a:cubicBezTo>
                  <a:cubicBezTo>
                    <a:pt x="445" y="116"/>
                    <a:pt x="432" y="116"/>
                    <a:pt x="403" y="135"/>
                  </a:cubicBezTo>
                  <a:cubicBezTo>
                    <a:pt x="389" y="144"/>
                    <a:pt x="389" y="144"/>
                    <a:pt x="389" y="144"/>
                  </a:cubicBezTo>
                  <a:cubicBezTo>
                    <a:pt x="380" y="144"/>
                    <a:pt x="372" y="131"/>
                    <a:pt x="375" y="124"/>
                  </a:cubicBezTo>
                  <a:cubicBezTo>
                    <a:pt x="397" y="109"/>
                    <a:pt x="427" y="86"/>
                    <a:pt x="455" y="63"/>
                  </a:cubicBezTo>
                  <a:cubicBezTo>
                    <a:pt x="480" y="43"/>
                    <a:pt x="503" y="23"/>
                    <a:pt x="526" y="1"/>
                  </a:cubicBezTo>
                  <a:cubicBezTo>
                    <a:pt x="534" y="0"/>
                    <a:pt x="544" y="12"/>
                    <a:pt x="543" y="19"/>
                  </a:cubicBezTo>
                  <a:cubicBezTo>
                    <a:pt x="522" y="39"/>
                    <a:pt x="522" y="39"/>
                    <a:pt x="522" y="39"/>
                  </a:cubicBezTo>
                  <a:cubicBezTo>
                    <a:pt x="505" y="55"/>
                    <a:pt x="501" y="73"/>
                    <a:pt x="504" y="97"/>
                  </a:cubicBezTo>
                  <a:cubicBezTo>
                    <a:pt x="512" y="149"/>
                    <a:pt x="532" y="234"/>
                    <a:pt x="560" y="339"/>
                  </a:cubicBezTo>
                  <a:cubicBezTo>
                    <a:pt x="595" y="464"/>
                    <a:pt x="595" y="464"/>
                    <a:pt x="595" y="464"/>
                  </a:cubicBezTo>
                  <a:cubicBezTo>
                    <a:pt x="621" y="558"/>
                    <a:pt x="656" y="674"/>
                    <a:pt x="676" y="724"/>
                  </a:cubicBezTo>
                  <a:cubicBezTo>
                    <a:pt x="675" y="728"/>
                    <a:pt x="672" y="731"/>
                    <a:pt x="669" y="733"/>
                  </a:cubicBezTo>
                  <a:cubicBezTo>
                    <a:pt x="666" y="736"/>
                    <a:pt x="661" y="739"/>
                    <a:pt x="656" y="740"/>
                  </a:cubicBezTo>
                  <a:cubicBezTo>
                    <a:pt x="622" y="715"/>
                    <a:pt x="580" y="689"/>
                    <a:pt x="540" y="668"/>
                  </a:cubicBezTo>
                  <a:lnTo>
                    <a:pt x="142" y="44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0" name="Freeform 249"/>
            <p:cNvSpPr>
              <a:spLocks/>
            </p:cNvSpPr>
            <p:nvPr/>
          </p:nvSpPr>
          <p:spPr bwMode="auto">
            <a:xfrm>
              <a:off x="7084" y="134"/>
              <a:ext cx="68" cy="92"/>
            </a:xfrm>
            <a:custGeom>
              <a:avLst/>
              <a:gdLst>
                <a:gd name="T0" fmla="*/ 374 w 532"/>
                <a:gd name="T1" fmla="*/ 512 h 716"/>
                <a:gd name="T2" fmla="*/ 487 w 532"/>
                <a:gd name="T3" fmla="*/ 589 h 716"/>
                <a:gd name="T4" fmla="*/ 512 w 532"/>
                <a:gd name="T5" fmla="*/ 579 h 716"/>
                <a:gd name="T6" fmla="*/ 522 w 532"/>
                <a:gd name="T7" fmla="*/ 601 h 716"/>
                <a:gd name="T8" fmla="*/ 409 w 532"/>
                <a:gd name="T9" fmla="*/ 658 h 716"/>
                <a:gd name="T10" fmla="*/ 305 w 532"/>
                <a:gd name="T11" fmla="*/ 716 h 716"/>
                <a:gd name="T12" fmla="*/ 292 w 532"/>
                <a:gd name="T13" fmla="*/ 695 h 716"/>
                <a:gd name="T14" fmla="*/ 309 w 532"/>
                <a:gd name="T15" fmla="*/ 683 h 716"/>
                <a:gd name="T16" fmla="*/ 304 w 532"/>
                <a:gd name="T17" fmla="*/ 549 h 716"/>
                <a:gd name="T18" fmla="*/ 136 w 532"/>
                <a:gd name="T19" fmla="*/ 233 h 716"/>
                <a:gd name="T20" fmla="*/ 47 w 532"/>
                <a:gd name="T21" fmla="*/ 162 h 716"/>
                <a:gd name="T22" fmla="*/ 14 w 532"/>
                <a:gd name="T23" fmla="*/ 175 h 716"/>
                <a:gd name="T24" fmla="*/ 5 w 532"/>
                <a:gd name="T25" fmla="*/ 153 h 716"/>
                <a:gd name="T26" fmla="*/ 171 w 532"/>
                <a:gd name="T27" fmla="*/ 56 h 716"/>
                <a:gd name="T28" fmla="*/ 354 w 532"/>
                <a:gd name="T29" fmla="*/ 3 h 716"/>
                <a:gd name="T30" fmla="*/ 491 w 532"/>
                <a:gd name="T31" fmla="*/ 95 h 716"/>
                <a:gd name="T32" fmla="*/ 477 w 532"/>
                <a:gd name="T33" fmla="*/ 277 h 716"/>
                <a:gd name="T34" fmla="*/ 372 w 532"/>
                <a:gd name="T35" fmla="*/ 365 h 716"/>
                <a:gd name="T36" fmla="*/ 362 w 532"/>
                <a:gd name="T37" fmla="*/ 349 h 716"/>
                <a:gd name="T38" fmla="*/ 412 w 532"/>
                <a:gd name="T39" fmla="*/ 138 h 716"/>
                <a:gd name="T40" fmla="*/ 201 w 532"/>
                <a:gd name="T41" fmla="*/ 74 h 716"/>
                <a:gd name="T42" fmla="*/ 171 w 532"/>
                <a:gd name="T43" fmla="*/ 129 h 716"/>
                <a:gd name="T44" fmla="*/ 374 w 532"/>
                <a:gd name="T45" fmla="*/ 512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2" h="716">
                  <a:moveTo>
                    <a:pt x="374" y="512"/>
                  </a:moveTo>
                  <a:cubicBezTo>
                    <a:pt x="422" y="602"/>
                    <a:pt x="429" y="612"/>
                    <a:pt x="487" y="589"/>
                  </a:cubicBezTo>
                  <a:cubicBezTo>
                    <a:pt x="512" y="579"/>
                    <a:pt x="512" y="579"/>
                    <a:pt x="512" y="579"/>
                  </a:cubicBezTo>
                  <a:cubicBezTo>
                    <a:pt x="519" y="581"/>
                    <a:pt x="525" y="596"/>
                    <a:pt x="522" y="601"/>
                  </a:cubicBezTo>
                  <a:cubicBezTo>
                    <a:pt x="472" y="626"/>
                    <a:pt x="443" y="640"/>
                    <a:pt x="409" y="658"/>
                  </a:cubicBezTo>
                  <a:cubicBezTo>
                    <a:pt x="373" y="677"/>
                    <a:pt x="342" y="694"/>
                    <a:pt x="305" y="716"/>
                  </a:cubicBezTo>
                  <a:cubicBezTo>
                    <a:pt x="299" y="716"/>
                    <a:pt x="290" y="703"/>
                    <a:pt x="292" y="695"/>
                  </a:cubicBezTo>
                  <a:cubicBezTo>
                    <a:pt x="309" y="683"/>
                    <a:pt x="309" y="683"/>
                    <a:pt x="309" y="683"/>
                  </a:cubicBezTo>
                  <a:cubicBezTo>
                    <a:pt x="355" y="650"/>
                    <a:pt x="351" y="639"/>
                    <a:pt x="304" y="549"/>
                  </a:cubicBezTo>
                  <a:cubicBezTo>
                    <a:pt x="136" y="233"/>
                    <a:pt x="136" y="233"/>
                    <a:pt x="136" y="233"/>
                  </a:cubicBezTo>
                  <a:cubicBezTo>
                    <a:pt x="97" y="160"/>
                    <a:pt x="87" y="145"/>
                    <a:pt x="47" y="162"/>
                  </a:cubicBezTo>
                  <a:cubicBezTo>
                    <a:pt x="14" y="175"/>
                    <a:pt x="14" y="175"/>
                    <a:pt x="14" y="175"/>
                  </a:cubicBezTo>
                  <a:cubicBezTo>
                    <a:pt x="6" y="173"/>
                    <a:pt x="0" y="160"/>
                    <a:pt x="5" y="153"/>
                  </a:cubicBezTo>
                  <a:cubicBezTo>
                    <a:pt x="47" y="123"/>
                    <a:pt x="100" y="94"/>
                    <a:pt x="171" y="56"/>
                  </a:cubicBezTo>
                  <a:cubicBezTo>
                    <a:pt x="242" y="18"/>
                    <a:pt x="300" y="0"/>
                    <a:pt x="354" y="3"/>
                  </a:cubicBezTo>
                  <a:cubicBezTo>
                    <a:pt x="406" y="7"/>
                    <a:pt x="459" y="36"/>
                    <a:pt x="491" y="95"/>
                  </a:cubicBezTo>
                  <a:cubicBezTo>
                    <a:pt x="532" y="174"/>
                    <a:pt x="504" y="240"/>
                    <a:pt x="477" y="277"/>
                  </a:cubicBezTo>
                  <a:cubicBezTo>
                    <a:pt x="449" y="315"/>
                    <a:pt x="407" y="347"/>
                    <a:pt x="372" y="365"/>
                  </a:cubicBezTo>
                  <a:cubicBezTo>
                    <a:pt x="365" y="366"/>
                    <a:pt x="358" y="353"/>
                    <a:pt x="362" y="349"/>
                  </a:cubicBezTo>
                  <a:cubicBezTo>
                    <a:pt x="446" y="283"/>
                    <a:pt x="452" y="213"/>
                    <a:pt x="412" y="138"/>
                  </a:cubicBezTo>
                  <a:cubicBezTo>
                    <a:pt x="368" y="55"/>
                    <a:pt x="291" y="27"/>
                    <a:pt x="201" y="74"/>
                  </a:cubicBezTo>
                  <a:cubicBezTo>
                    <a:pt x="156" y="98"/>
                    <a:pt x="157" y="102"/>
                    <a:pt x="171" y="129"/>
                  </a:cubicBezTo>
                  <a:lnTo>
                    <a:pt x="374" y="51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" name="Freeform 250"/>
            <p:cNvSpPr>
              <a:spLocks/>
            </p:cNvSpPr>
            <p:nvPr/>
          </p:nvSpPr>
          <p:spPr bwMode="auto">
            <a:xfrm>
              <a:off x="7150" y="103"/>
              <a:ext cx="82" cy="96"/>
            </a:xfrm>
            <a:custGeom>
              <a:avLst/>
              <a:gdLst>
                <a:gd name="T0" fmla="*/ 119 w 645"/>
                <a:gd name="T1" fmla="*/ 248 h 750"/>
                <a:gd name="T2" fmla="*/ 26 w 645"/>
                <a:gd name="T3" fmla="*/ 150 h 750"/>
                <a:gd name="T4" fmla="*/ 10 w 645"/>
                <a:gd name="T5" fmla="*/ 153 h 750"/>
                <a:gd name="T6" fmla="*/ 5 w 645"/>
                <a:gd name="T7" fmla="*/ 129 h 750"/>
                <a:gd name="T8" fmla="*/ 115 w 645"/>
                <a:gd name="T9" fmla="*/ 97 h 750"/>
                <a:gd name="T10" fmla="*/ 289 w 645"/>
                <a:gd name="T11" fmla="*/ 42 h 750"/>
                <a:gd name="T12" fmla="*/ 413 w 645"/>
                <a:gd name="T13" fmla="*/ 0 h 750"/>
                <a:gd name="T14" fmla="*/ 467 w 645"/>
                <a:gd name="T15" fmla="*/ 118 h 750"/>
                <a:gd name="T16" fmla="*/ 444 w 645"/>
                <a:gd name="T17" fmla="*/ 127 h 750"/>
                <a:gd name="T18" fmla="*/ 346 w 645"/>
                <a:gd name="T19" fmla="*/ 62 h 750"/>
                <a:gd name="T20" fmla="*/ 254 w 645"/>
                <a:gd name="T21" fmla="*/ 84 h 750"/>
                <a:gd name="T22" fmla="*/ 188 w 645"/>
                <a:gd name="T23" fmla="*/ 105 h 750"/>
                <a:gd name="T24" fmla="*/ 172 w 645"/>
                <a:gd name="T25" fmla="*/ 151 h 750"/>
                <a:gd name="T26" fmla="*/ 230 w 645"/>
                <a:gd name="T27" fmla="*/ 336 h 750"/>
                <a:gd name="T28" fmla="*/ 269 w 645"/>
                <a:gd name="T29" fmla="*/ 353 h 750"/>
                <a:gd name="T30" fmla="*/ 323 w 645"/>
                <a:gd name="T31" fmla="*/ 336 h 750"/>
                <a:gd name="T32" fmla="*/ 400 w 645"/>
                <a:gd name="T33" fmla="*/ 305 h 750"/>
                <a:gd name="T34" fmla="*/ 412 w 645"/>
                <a:gd name="T35" fmla="*/ 266 h 750"/>
                <a:gd name="T36" fmla="*/ 407 w 645"/>
                <a:gd name="T37" fmla="*/ 225 h 750"/>
                <a:gd name="T38" fmla="*/ 431 w 645"/>
                <a:gd name="T39" fmla="*/ 219 h 750"/>
                <a:gd name="T40" fmla="*/ 457 w 645"/>
                <a:gd name="T41" fmla="*/ 313 h 750"/>
                <a:gd name="T42" fmla="*/ 489 w 645"/>
                <a:gd name="T43" fmla="*/ 401 h 750"/>
                <a:gd name="T44" fmla="*/ 465 w 645"/>
                <a:gd name="T45" fmla="*/ 410 h 750"/>
                <a:gd name="T46" fmla="*/ 445 w 645"/>
                <a:gd name="T47" fmla="*/ 376 h 750"/>
                <a:gd name="T48" fmla="*/ 406 w 645"/>
                <a:gd name="T49" fmla="*/ 350 h 750"/>
                <a:gd name="T50" fmla="*/ 333 w 645"/>
                <a:gd name="T51" fmla="*/ 368 h 750"/>
                <a:gd name="T52" fmla="*/ 279 w 645"/>
                <a:gd name="T53" fmla="*/ 385 h 750"/>
                <a:gd name="T54" fmla="*/ 257 w 645"/>
                <a:gd name="T55" fmla="*/ 420 h 750"/>
                <a:gd name="T56" fmla="*/ 298 w 645"/>
                <a:gd name="T57" fmla="*/ 550 h 750"/>
                <a:gd name="T58" fmla="*/ 346 w 645"/>
                <a:gd name="T59" fmla="*/ 641 h 750"/>
                <a:gd name="T60" fmla="*/ 465 w 645"/>
                <a:gd name="T61" fmla="*/ 626 h 750"/>
                <a:gd name="T62" fmla="*/ 579 w 645"/>
                <a:gd name="T63" fmla="*/ 575 h 750"/>
                <a:gd name="T64" fmla="*/ 616 w 645"/>
                <a:gd name="T65" fmla="*/ 465 h 750"/>
                <a:gd name="T66" fmla="*/ 641 w 645"/>
                <a:gd name="T67" fmla="*/ 464 h 750"/>
                <a:gd name="T68" fmla="*/ 640 w 645"/>
                <a:gd name="T69" fmla="*/ 606 h 750"/>
                <a:gd name="T70" fmla="*/ 391 w 645"/>
                <a:gd name="T71" fmla="*/ 681 h 750"/>
                <a:gd name="T72" fmla="*/ 308 w 645"/>
                <a:gd name="T73" fmla="*/ 708 h 750"/>
                <a:gd name="T74" fmla="*/ 183 w 645"/>
                <a:gd name="T75" fmla="*/ 750 h 750"/>
                <a:gd name="T76" fmla="*/ 174 w 645"/>
                <a:gd name="T77" fmla="*/ 728 h 750"/>
                <a:gd name="T78" fmla="*/ 203 w 645"/>
                <a:gd name="T79" fmla="*/ 715 h 750"/>
                <a:gd name="T80" fmla="*/ 224 w 645"/>
                <a:gd name="T81" fmla="*/ 581 h 750"/>
                <a:gd name="T82" fmla="*/ 119 w 645"/>
                <a:gd name="T83" fmla="*/ 248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45" h="750">
                  <a:moveTo>
                    <a:pt x="119" y="248"/>
                  </a:moveTo>
                  <a:cubicBezTo>
                    <a:pt x="89" y="152"/>
                    <a:pt x="82" y="139"/>
                    <a:pt x="26" y="150"/>
                  </a:cubicBezTo>
                  <a:cubicBezTo>
                    <a:pt x="10" y="153"/>
                    <a:pt x="10" y="153"/>
                    <a:pt x="10" y="153"/>
                  </a:cubicBezTo>
                  <a:cubicBezTo>
                    <a:pt x="4" y="151"/>
                    <a:pt x="0" y="133"/>
                    <a:pt x="5" y="129"/>
                  </a:cubicBezTo>
                  <a:cubicBezTo>
                    <a:pt x="45" y="118"/>
                    <a:pt x="77" y="109"/>
                    <a:pt x="115" y="97"/>
                  </a:cubicBezTo>
                  <a:cubicBezTo>
                    <a:pt x="289" y="42"/>
                    <a:pt x="289" y="42"/>
                    <a:pt x="289" y="42"/>
                  </a:cubicBezTo>
                  <a:cubicBezTo>
                    <a:pt x="348" y="23"/>
                    <a:pt x="403" y="6"/>
                    <a:pt x="413" y="0"/>
                  </a:cubicBezTo>
                  <a:cubicBezTo>
                    <a:pt x="423" y="14"/>
                    <a:pt x="450" y="79"/>
                    <a:pt x="467" y="118"/>
                  </a:cubicBezTo>
                  <a:cubicBezTo>
                    <a:pt x="465" y="125"/>
                    <a:pt x="450" y="131"/>
                    <a:pt x="444" y="127"/>
                  </a:cubicBezTo>
                  <a:cubicBezTo>
                    <a:pt x="417" y="88"/>
                    <a:pt x="398" y="58"/>
                    <a:pt x="346" y="62"/>
                  </a:cubicBezTo>
                  <a:cubicBezTo>
                    <a:pt x="325" y="63"/>
                    <a:pt x="295" y="72"/>
                    <a:pt x="254" y="84"/>
                  </a:cubicBezTo>
                  <a:cubicBezTo>
                    <a:pt x="188" y="105"/>
                    <a:pt x="188" y="105"/>
                    <a:pt x="188" y="105"/>
                  </a:cubicBezTo>
                  <a:cubicBezTo>
                    <a:pt x="160" y="114"/>
                    <a:pt x="161" y="116"/>
                    <a:pt x="172" y="151"/>
                  </a:cubicBezTo>
                  <a:cubicBezTo>
                    <a:pt x="230" y="336"/>
                    <a:pt x="230" y="336"/>
                    <a:pt x="230" y="336"/>
                  </a:cubicBezTo>
                  <a:cubicBezTo>
                    <a:pt x="238" y="362"/>
                    <a:pt x="241" y="361"/>
                    <a:pt x="269" y="353"/>
                  </a:cubicBezTo>
                  <a:cubicBezTo>
                    <a:pt x="323" y="336"/>
                    <a:pt x="323" y="336"/>
                    <a:pt x="323" y="336"/>
                  </a:cubicBezTo>
                  <a:cubicBezTo>
                    <a:pt x="362" y="323"/>
                    <a:pt x="390" y="312"/>
                    <a:pt x="400" y="305"/>
                  </a:cubicBezTo>
                  <a:cubicBezTo>
                    <a:pt x="409" y="298"/>
                    <a:pt x="414" y="290"/>
                    <a:pt x="412" y="266"/>
                  </a:cubicBezTo>
                  <a:cubicBezTo>
                    <a:pt x="407" y="225"/>
                    <a:pt x="407" y="225"/>
                    <a:pt x="407" y="225"/>
                  </a:cubicBezTo>
                  <a:cubicBezTo>
                    <a:pt x="410" y="218"/>
                    <a:pt x="426" y="213"/>
                    <a:pt x="431" y="219"/>
                  </a:cubicBezTo>
                  <a:cubicBezTo>
                    <a:pt x="438" y="241"/>
                    <a:pt x="446" y="278"/>
                    <a:pt x="457" y="313"/>
                  </a:cubicBezTo>
                  <a:cubicBezTo>
                    <a:pt x="468" y="347"/>
                    <a:pt x="482" y="381"/>
                    <a:pt x="489" y="401"/>
                  </a:cubicBezTo>
                  <a:cubicBezTo>
                    <a:pt x="487" y="409"/>
                    <a:pt x="471" y="414"/>
                    <a:pt x="465" y="410"/>
                  </a:cubicBezTo>
                  <a:cubicBezTo>
                    <a:pt x="445" y="376"/>
                    <a:pt x="445" y="376"/>
                    <a:pt x="445" y="376"/>
                  </a:cubicBezTo>
                  <a:cubicBezTo>
                    <a:pt x="436" y="361"/>
                    <a:pt x="426" y="349"/>
                    <a:pt x="406" y="350"/>
                  </a:cubicBezTo>
                  <a:cubicBezTo>
                    <a:pt x="391" y="350"/>
                    <a:pt x="369" y="356"/>
                    <a:pt x="333" y="368"/>
                  </a:cubicBezTo>
                  <a:cubicBezTo>
                    <a:pt x="279" y="385"/>
                    <a:pt x="279" y="385"/>
                    <a:pt x="279" y="385"/>
                  </a:cubicBezTo>
                  <a:cubicBezTo>
                    <a:pt x="251" y="394"/>
                    <a:pt x="249" y="395"/>
                    <a:pt x="257" y="420"/>
                  </a:cubicBezTo>
                  <a:cubicBezTo>
                    <a:pt x="298" y="550"/>
                    <a:pt x="298" y="550"/>
                    <a:pt x="298" y="550"/>
                  </a:cubicBezTo>
                  <a:cubicBezTo>
                    <a:pt x="313" y="599"/>
                    <a:pt x="326" y="630"/>
                    <a:pt x="346" y="641"/>
                  </a:cubicBezTo>
                  <a:cubicBezTo>
                    <a:pt x="360" y="648"/>
                    <a:pt x="383" y="652"/>
                    <a:pt x="465" y="626"/>
                  </a:cubicBezTo>
                  <a:cubicBezTo>
                    <a:pt x="536" y="604"/>
                    <a:pt x="561" y="592"/>
                    <a:pt x="579" y="575"/>
                  </a:cubicBezTo>
                  <a:cubicBezTo>
                    <a:pt x="592" y="561"/>
                    <a:pt x="607" y="520"/>
                    <a:pt x="616" y="465"/>
                  </a:cubicBezTo>
                  <a:cubicBezTo>
                    <a:pt x="621" y="458"/>
                    <a:pt x="635" y="457"/>
                    <a:pt x="641" y="464"/>
                  </a:cubicBezTo>
                  <a:cubicBezTo>
                    <a:pt x="645" y="498"/>
                    <a:pt x="644" y="577"/>
                    <a:pt x="640" y="606"/>
                  </a:cubicBezTo>
                  <a:cubicBezTo>
                    <a:pt x="556" y="630"/>
                    <a:pt x="474" y="655"/>
                    <a:pt x="391" y="681"/>
                  </a:cubicBezTo>
                  <a:cubicBezTo>
                    <a:pt x="308" y="708"/>
                    <a:pt x="308" y="708"/>
                    <a:pt x="308" y="708"/>
                  </a:cubicBezTo>
                  <a:cubicBezTo>
                    <a:pt x="268" y="720"/>
                    <a:pt x="237" y="731"/>
                    <a:pt x="183" y="750"/>
                  </a:cubicBezTo>
                  <a:cubicBezTo>
                    <a:pt x="177" y="749"/>
                    <a:pt x="170" y="735"/>
                    <a:pt x="174" y="728"/>
                  </a:cubicBezTo>
                  <a:cubicBezTo>
                    <a:pt x="203" y="715"/>
                    <a:pt x="203" y="715"/>
                    <a:pt x="203" y="715"/>
                  </a:cubicBezTo>
                  <a:cubicBezTo>
                    <a:pt x="255" y="694"/>
                    <a:pt x="255" y="678"/>
                    <a:pt x="224" y="581"/>
                  </a:cubicBezTo>
                  <a:lnTo>
                    <a:pt x="119" y="24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" name="Freeform 251"/>
            <p:cNvSpPr>
              <a:spLocks noEditPoints="1"/>
            </p:cNvSpPr>
            <p:nvPr/>
          </p:nvSpPr>
          <p:spPr bwMode="auto">
            <a:xfrm>
              <a:off x="7225" y="93"/>
              <a:ext cx="88" cy="86"/>
            </a:xfrm>
            <a:custGeom>
              <a:avLst/>
              <a:gdLst>
                <a:gd name="T0" fmla="*/ 95 w 683"/>
                <a:gd name="T1" fmla="*/ 172 h 675"/>
                <a:gd name="T2" fmla="*/ 40 w 683"/>
                <a:gd name="T3" fmla="*/ 64 h 675"/>
                <a:gd name="T4" fmla="*/ 9 w 683"/>
                <a:gd name="T5" fmla="*/ 64 h 675"/>
                <a:gd name="T6" fmla="*/ 7 w 683"/>
                <a:gd name="T7" fmla="*/ 40 h 675"/>
                <a:gd name="T8" fmla="*/ 221 w 683"/>
                <a:gd name="T9" fmla="*/ 8 h 675"/>
                <a:gd name="T10" fmla="*/ 385 w 683"/>
                <a:gd name="T11" fmla="*/ 19 h 675"/>
                <a:gd name="T12" fmla="*/ 480 w 683"/>
                <a:gd name="T13" fmla="*/ 146 h 675"/>
                <a:gd name="T14" fmla="*/ 378 w 683"/>
                <a:gd name="T15" fmla="*/ 320 h 675"/>
                <a:gd name="T16" fmla="*/ 385 w 683"/>
                <a:gd name="T17" fmla="*/ 343 h 675"/>
                <a:gd name="T18" fmla="*/ 607 w 683"/>
                <a:gd name="T19" fmla="*/ 578 h 675"/>
                <a:gd name="T20" fmla="*/ 677 w 683"/>
                <a:gd name="T21" fmla="*/ 598 h 675"/>
                <a:gd name="T22" fmla="*/ 679 w 683"/>
                <a:gd name="T23" fmla="*/ 611 h 675"/>
                <a:gd name="T24" fmla="*/ 637 w 683"/>
                <a:gd name="T25" fmla="*/ 620 h 675"/>
                <a:gd name="T26" fmla="*/ 424 w 683"/>
                <a:gd name="T27" fmla="*/ 521 h 675"/>
                <a:gd name="T28" fmla="*/ 313 w 683"/>
                <a:gd name="T29" fmla="*/ 386 h 675"/>
                <a:gd name="T30" fmla="*/ 242 w 683"/>
                <a:gd name="T31" fmla="*/ 362 h 675"/>
                <a:gd name="T32" fmla="*/ 199 w 683"/>
                <a:gd name="T33" fmla="*/ 388 h 675"/>
                <a:gd name="T34" fmla="*/ 212 w 683"/>
                <a:gd name="T35" fmla="*/ 510 h 675"/>
                <a:gd name="T36" fmla="*/ 283 w 683"/>
                <a:gd name="T37" fmla="*/ 624 h 675"/>
                <a:gd name="T38" fmla="*/ 303 w 683"/>
                <a:gd name="T39" fmla="*/ 625 h 675"/>
                <a:gd name="T40" fmla="*/ 304 w 683"/>
                <a:gd name="T41" fmla="*/ 649 h 675"/>
                <a:gd name="T42" fmla="*/ 189 w 683"/>
                <a:gd name="T43" fmla="*/ 659 h 675"/>
                <a:gd name="T44" fmla="*/ 69 w 683"/>
                <a:gd name="T45" fmla="*/ 675 h 675"/>
                <a:gd name="T46" fmla="*/ 64 w 683"/>
                <a:gd name="T47" fmla="*/ 651 h 675"/>
                <a:gd name="T48" fmla="*/ 88 w 683"/>
                <a:gd name="T49" fmla="*/ 645 h 675"/>
                <a:gd name="T50" fmla="*/ 133 w 683"/>
                <a:gd name="T51" fmla="*/ 519 h 675"/>
                <a:gd name="T52" fmla="*/ 95 w 683"/>
                <a:gd name="T53" fmla="*/ 172 h 675"/>
                <a:gd name="T54" fmla="*/ 189 w 683"/>
                <a:gd name="T55" fmla="*/ 302 h 675"/>
                <a:gd name="T56" fmla="*/ 195 w 683"/>
                <a:gd name="T57" fmla="*/ 333 h 675"/>
                <a:gd name="T58" fmla="*/ 262 w 683"/>
                <a:gd name="T59" fmla="*/ 331 h 675"/>
                <a:gd name="T60" fmla="*/ 359 w 683"/>
                <a:gd name="T61" fmla="*/ 295 h 675"/>
                <a:gd name="T62" fmla="*/ 394 w 683"/>
                <a:gd name="T63" fmla="*/ 170 h 675"/>
                <a:gd name="T64" fmla="*/ 223 w 683"/>
                <a:gd name="T65" fmla="*/ 38 h 675"/>
                <a:gd name="T66" fmla="*/ 164 w 683"/>
                <a:gd name="T67" fmla="*/ 76 h 675"/>
                <a:gd name="T68" fmla="*/ 189 w 683"/>
                <a:gd name="T69" fmla="*/ 302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83" h="675">
                  <a:moveTo>
                    <a:pt x="95" y="172"/>
                  </a:moveTo>
                  <a:cubicBezTo>
                    <a:pt x="85" y="81"/>
                    <a:pt x="80" y="65"/>
                    <a:pt x="40" y="64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1" y="60"/>
                    <a:pt x="0" y="44"/>
                    <a:pt x="7" y="40"/>
                  </a:cubicBezTo>
                  <a:cubicBezTo>
                    <a:pt x="61" y="29"/>
                    <a:pt x="127" y="18"/>
                    <a:pt x="221" y="8"/>
                  </a:cubicBezTo>
                  <a:cubicBezTo>
                    <a:pt x="281" y="2"/>
                    <a:pt x="339" y="0"/>
                    <a:pt x="385" y="19"/>
                  </a:cubicBezTo>
                  <a:cubicBezTo>
                    <a:pt x="434" y="39"/>
                    <a:pt x="473" y="78"/>
                    <a:pt x="480" y="146"/>
                  </a:cubicBezTo>
                  <a:cubicBezTo>
                    <a:pt x="490" y="237"/>
                    <a:pt x="424" y="295"/>
                    <a:pt x="378" y="320"/>
                  </a:cubicBezTo>
                  <a:cubicBezTo>
                    <a:pt x="373" y="326"/>
                    <a:pt x="379" y="335"/>
                    <a:pt x="385" y="343"/>
                  </a:cubicBezTo>
                  <a:cubicBezTo>
                    <a:pt x="476" y="459"/>
                    <a:pt x="535" y="530"/>
                    <a:pt x="607" y="578"/>
                  </a:cubicBezTo>
                  <a:cubicBezTo>
                    <a:pt x="625" y="590"/>
                    <a:pt x="650" y="598"/>
                    <a:pt x="677" y="598"/>
                  </a:cubicBezTo>
                  <a:cubicBezTo>
                    <a:pt x="682" y="599"/>
                    <a:pt x="683" y="607"/>
                    <a:pt x="679" y="611"/>
                  </a:cubicBezTo>
                  <a:cubicBezTo>
                    <a:pt x="671" y="615"/>
                    <a:pt x="655" y="618"/>
                    <a:pt x="637" y="620"/>
                  </a:cubicBezTo>
                  <a:cubicBezTo>
                    <a:pt x="555" y="629"/>
                    <a:pt x="503" y="611"/>
                    <a:pt x="424" y="521"/>
                  </a:cubicBezTo>
                  <a:cubicBezTo>
                    <a:pt x="395" y="488"/>
                    <a:pt x="348" y="426"/>
                    <a:pt x="313" y="386"/>
                  </a:cubicBezTo>
                  <a:cubicBezTo>
                    <a:pt x="297" y="366"/>
                    <a:pt x="280" y="358"/>
                    <a:pt x="242" y="362"/>
                  </a:cubicBezTo>
                  <a:cubicBezTo>
                    <a:pt x="198" y="367"/>
                    <a:pt x="196" y="368"/>
                    <a:pt x="199" y="388"/>
                  </a:cubicBezTo>
                  <a:cubicBezTo>
                    <a:pt x="212" y="510"/>
                    <a:pt x="212" y="510"/>
                    <a:pt x="212" y="510"/>
                  </a:cubicBezTo>
                  <a:cubicBezTo>
                    <a:pt x="223" y="611"/>
                    <a:pt x="226" y="622"/>
                    <a:pt x="283" y="624"/>
                  </a:cubicBezTo>
                  <a:cubicBezTo>
                    <a:pt x="303" y="625"/>
                    <a:pt x="303" y="625"/>
                    <a:pt x="303" y="625"/>
                  </a:cubicBezTo>
                  <a:cubicBezTo>
                    <a:pt x="310" y="629"/>
                    <a:pt x="310" y="646"/>
                    <a:pt x="304" y="649"/>
                  </a:cubicBezTo>
                  <a:cubicBezTo>
                    <a:pt x="261" y="652"/>
                    <a:pt x="228" y="655"/>
                    <a:pt x="189" y="659"/>
                  </a:cubicBezTo>
                  <a:cubicBezTo>
                    <a:pt x="149" y="663"/>
                    <a:pt x="114" y="668"/>
                    <a:pt x="69" y="675"/>
                  </a:cubicBezTo>
                  <a:cubicBezTo>
                    <a:pt x="63" y="673"/>
                    <a:pt x="59" y="658"/>
                    <a:pt x="64" y="651"/>
                  </a:cubicBezTo>
                  <a:cubicBezTo>
                    <a:pt x="88" y="645"/>
                    <a:pt x="88" y="645"/>
                    <a:pt x="88" y="645"/>
                  </a:cubicBezTo>
                  <a:cubicBezTo>
                    <a:pt x="143" y="633"/>
                    <a:pt x="144" y="620"/>
                    <a:pt x="133" y="519"/>
                  </a:cubicBezTo>
                  <a:lnTo>
                    <a:pt x="95" y="172"/>
                  </a:lnTo>
                  <a:close/>
                  <a:moveTo>
                    <a:pt x="189" y="302"/>
                  </a:moveTo>
                  <a:cubicBezTo>
                    <a:pt x="191" y="319"/>
                    <a:pt x="192" y="330"/>
                    <a:pt x="195" y="333"/>
                  </a:cubicBezTo>
                  <a:cubicBezTo>
                    <a:pt x="199" y="336"/>
                    <a:pt x="213" y="336"/>
                    <a:pt x="262" y="331"/>
                  </a:cubicBezTo>
                  <a:cubicBezTo>
                    <a:pt x="297" y="327"/>
                    <a:pt x="334" y="319"/>
                    <a:pt x="359" y="295"/>
                  </a:cubicBezTo>
                  <a:cubicBezTo>
                    <a:pt x="383" y="272"/>
                    <a:pt x="401" y="235"/>
                    <a:pt x="394" y="170"/>
                  </a:cubicBezTo>
                  <a:cubicBezTo>
                    <a:pt x="386" y="94"/>
                    <a:pt x="331" y="26"/>
                    <a:pt x="223" y="38"/>
                  </a:cubicBezTo>
                  <a:cubicBezTo>
                    <a:pt x="164" y="45"/>
                    <a:pt x="161" y="49"/>
                    <a:pt x="164" y="76"/>
                  </a:cubicBezTo>
                  <a:lnTo>
                    <a:pt x="189" y="30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3" name="Freeform 252"/>
            <p:cNvSpPr>
              <a:spLocks/>
            </p:cNvSpPr>
            <p:nvPr/>
          </p:nvSpPr>
          <p:spPr bwMode="auto">
            <a:xfrm>
              <a:off x="7305" y="91"/>
              <a:ext cx="36" cy="84"/>
            </a:xfrm>
            <a:custGeom>
              <a:avLst/>
              <a:gdLst>
                <a:gd name="T0" fmla="*/ 111 w 286"/>
                <a:gd name="T1" fmla="*/ 153 h 656"/>
                <a:gd name="T2" fmla="*/ 58 w 286"/>
                <a:gd name="T3" fmla="*/ 27 h 656"/>
                <a:gd name="T4" fmla="*/ 34 w 286"/>
                <a:gd name="T5" fmla="*/ 24 h 656"/>
                <a:gd name="T6" fmla="*/ 37 w 286"/>
                <a:gd name="T7" fmla="*/ 0 h 656"/>
                <a:gd name="T8" fmla="*/ 159 w 286"/>
                <a:gd name="T9" fmla="*/ 8 h 656"/>
                <a:gd name="T10" fmla="*/ 279 w 286"/>
                <a:gd name="T11" fmla="*/ 11 h 656"/>
                <a:gd name="T12" fmla="*/ 280 w 286"/>
                <a:gd name="T13" fmla="*/ 35 h 656"/>
                <a:gd name="T14" fmla="*/ 256 w 286"/>
                <a:gd name="T15" fmla="*/ 36 h 656"/>
                <a:gd name="T16" fmla="*/ 191 w 286"/>
                <a:gd name="T17" fmla="*/ 157 h 656"/>
                <a:gd name="T18" fmla="*/ 175 w 286"/>
                <a:gd name="T19" fmla="*/ 502 h 656"/>
                <a:gd name="T20" fmla="*/ 229 w 286"/>
                <a:gd name="T21" fmla="*/ 628 h 656"/>
                <a:gd name="T22" fmla="*/ 253 w 286"/>
                <a:gd name="T23" fmla="*/ 632 h 656"/>
                <a:gd name="T24" fmla="*/ 250 w 286"/>
                <a:gd name="T25" fmla="*/ 656 h 656"/>
                <a:gd name="T26" fmla="*/ 130 w 286"/>
                <a:gd name="T27" fmla="*/ 648 h 656"/>
                <a:gd name="T28" fmla="*/ 7 w 286"/>
                <a:gd name="T29" fmla="*/ 645 h 656"/>
                <a:gd name="T30" fmla="*/ 6 w 286"/>
                <a:gd name="T31" fmla="*/ 621 h 656"/>
                <a:gd name="T32" fmla="*/ 31 w 286"/>
                <a:gd name="T33" fmla="*/ 619 h 656"/>
                <a:gd name="T34" fmla="*/ 96 w 286"/>
                <a:gd name="T35" fmla="*/ 498 h 656"/>
                <a:gd name="T36" fmla="*/ 111 w 286"/>
                <a:gd name="T37" fmla="*/ 153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6" h="656">
                  <a:moveTo>
                    <a:pt x="111" y="153"/>
                  </a:moveTo>
                  <a:cubicBezTo>
                    <a:pt x="116" y="51"/>
                    <a:pt x="115" y="34"/>
                    <a:pt x="58" y="27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28" y="20"/>
                    <a:pt x="31" y="2"/>
                    <a:pt x="37" y="0"/>
                  </a:cubicBezTo>
                  <a:cubicBezTo>
                    <a:pt x="85" y="4"/>
                    <a:pt x="118" y="6"/>
                    <a:pt x="159" y="8"/>
                  </a:cubicBezTo>
                  <a:cubicBezTo>
                    <a:pt x="198" y="10"/>
                    <a:pt x="231" y="10"/>
                    <a:pt x="279" y="11"/>
                  </a:cubicBezTo>
                  <a:cubicBezTo>
                    <a:pt x="285" y="14"/>
                    <a:pt x="286" y="31"/>
                    <a:pt x="280" y="35"/>
                  </a:cubicBezTo>
                  <a:cubicBezTo>
                    <a:pt x="256" y="36"/>
                    <a:pt x="256" y="36"/>
                    <a:pt x="256" y="36"/>
                  </a:cubicBezTo>
                  <a:cubicBezTo>
                    <a:pt x="198" y="38"/>
                    <a:pt x="196" y="54"/>
                    <a:pt x="191" y="157"/>
                  </a:cubicBezTo>
                  <a:cubicBezTo>
                    <a:pt x="175" y="502"/>
                    <a:pt x="175" y="502"/>
                    <a:pt x="175" y="502"/>
                  </a:cubicBezTo>
                  <a:cubicBezTo>
                    <a:pt x="170" y="605"/>
                    <a:pt x="172" y="618"/>
                    <a:pt x="229" y="628"/>
                  </a:cubicBezTo>
                  <a:cubicBezTo>
                    <a:pt x="253" y="632"/>
                    <a:pt x="253" y="632"/>
                    <a:pt x="253" y="632"/>
                  </a:cubicBezTo>
                  <a:cubicBezTo>
                    <a:pt x="258" y="636"/>
                    <a:pt x="256" y="653"/>
                    <a:pt x="250" y="656"/>
                  </a:cubicBezTo>
                  <a:cubicBezTo>
                    <a:pt x="201" y="652"/>
                    <a:pt x="168" y="649"/>
                    <a:pt x="130" y="648"/>
                  </a:cubicBezTo>
                  <a:cubicBezTo>
                    <a:pt x="89" y="646"/>
                    <a:pt x="56" y="645"/>
                    <a:pt x="7" y="645"/>
                  </a:cubicBezTo>
                  <a:cubicBezTo>
                    <a:pt x="2" y="642"/>
                    <a:pt x="0" y="626"/>
                    <a:pt x="6" y="621"/>
                  </a:cubicBezTo>
                  <a:cubicBezTo>
                    <a:pt x="31" y="619"/>
                    <a:pt x="31" y="619"/>
                    <a:pt x="31" y="619"/>
                  </a:cubicBezTo>
                  <a:cubicBezTo>
                    <a:pt x="88" y="615"/>
                    <a:pt x="91" y="601"/>
                    <a:pt x="96" y="498"/>
                  </a:cubicBezTo>
                  <a:lnTo>
                    <a:pt x="111" y="15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4" name="Freeform 253"/>
            <p:cNvSpPr>
              <a:spLocks noEditPoints="1"/>
            </p:cNvSpPr>
            <p:nvPr/>
          </p:nvSpPr>
          <p:spPr bwMode="auto">
            <a:xfrm>
              <a:off x="7343" y="95"/>
              <a:ext cx="95" cy="94"/>
            </a:xfrm>
            <a:custGeom>
              <a:avLst/>
              <a:gdLst>
                <a:gd name="T0" fmla="*/ 39 w 744"/>
                <a:gd name="T1" fmla="*/ 301 h 741"/>
                <a:gd name="T2" fmla="*/ 452 w 744"/>
                <a:gd name="T3" fmla="*/ 45 h 741"/>
                <a:gd name="T4" fmla="*/ 706 w 744"/>
                <a:gd name="T5" fmla="*/ 445 h 741"/>
                <a:gd name="T6" fmla="*/ 302 w 744"/>
                <a:gd name="T7" fmla="*/ 699 h 741"/>
                <a:gd name="T8" fmla="*/ 39 w 744"/>
                <a:gd name="T9" fmla="*/ 301 h 741"/>
                <a:gd name="T10" fmla="*/ 605 w 744"/>
                <a:gd name="T11" fmla="*/ 452 h 741"/>
                <a:gd name="T12" fmla="*/ 430 w 744"/>
                <a:gd name="T13" fmla="*/ 70 h 741"/>
                <a:gd name="T14" fmla="*/ 141 w 744"/>
                <a:gd name="T15" fmla="*/ 293 h 741"/>
                <a:gd name="T16" fmla="*/ 321 w 744"/>
                <a:gd name="T17" fmla="*/ 673 h 741"/>
                <a:gd name="T18" fmla="*/ 605 w 744"/>
                <a:gd name="T19" fmla="*/ 45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4" h="741">
                  <a:moveTo>
                    <a:pt x="39" y="301"/>
                  </a:moveTo>
                  <a:cubicBezTo>
                    <a:pt x="83" y="112"/>
                    <a:pt x="258" y="0"/>
                    <a:pt x="452" y="45"/>
                  </a:cubicBezTo>
                  <a:cubicBezTo>
                    <a:pt x="671" y="95"/>
                    <a:pt x="744" y="278"/>
                    <a:pt x="706" y="445"/>
                  </a:cubicBezTo>
                  <a:cubicBezTo>
                    <a:pt x="662" y="635"/>
                    <a:pt x="485" y="741"/>
                    <a:pt x="302" y="699"/>
                  </a:cubicBezTo>
                  <a:cubicBezTo>
                    <a:pt x="92" y="651"/>
                    <a:pt x="0" y="471"/>
                    <a:pt x="39" y="301"/>
                  </a:cubicBezTo>
                  <a:close/>
                  <a:moveTo>
                    <a:pt x="605" y="452"/>
                  </a:moveTo>
                  <a:cubicBezTo>
                    <a:pt x="641" y="296"/>
                    <a:pt x="610" y="112"/>
                    <a:pt x="430" y="70"/>
                  </a:cubicBezTo>
                  <a:cubicBezTo>
                    <a:pt x="331" y="48"/>
                    <a:pt x="188" y="86"/>
                    <a:pt x="141" y="293"/>
                  </a:cubicBezTo>
                  <a:cubicBezTo>
                    <a:pt x="108" y="432"/>
                    <a:pt x="135" y="630"/>
                    <a:pt x="321" y="673"/>
                  </a:cubicBezTo>
                  <a:cubicBezTo>
                    <a:pt x="435" y="699"/>
                    <a:pt x="562" y="638"/>
                    <a:pt x="605" y="45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5" name="Freeform 254"/>
            <p:cNvSpPr>
              <a:spLocks noEditPoints="1"/>
            </p:cNvSpPr>
            <p:nvPr/>
          </p:nvSpPr>
          <p:spPr bwMode="auto">
            <a:xfrm>
              <a:off x="7423" y="120"/>
              <a:ext cx="85" cy="108"/>
            </a:xfrm>
            <a:custGeom>
              <a:avLst/>
              <a:gdLst>
                <a:gd name="T0" fmla="*/ 296 w 665"/>
                <a:gd name="T1" fmla="*/ 160 h 844"/>
                <a:gd name="T2" fmla="*/ 308 w 665"/>
                <a:gd name="T3" fmla="*/ 39 h 844"/>
                <a:gd name="T4" fmla="*/ 282 w 665"/>
                <a:gd name="T5" fmla="*/ 22 h 844"/>
                <a:gd name="T6" fmla="*/ 294 w 665"/>
                <a:gd name="T7" fmla="*/ 0 h 844"/>
                <a:gd name="T8" fmla="*/ 491 w 665"/>
                <a:gd name="T9" fmla="*/ 90 h 844"/>
                <a:gd name="T10" fmla="*/ 623 w 665"/>
                <a:gd name="T11" fmla="*/ 188 h 844"/>
                <a:gd name="T12" fmla="*/ 635 w 665"/>
                <a:gd name="T13" fmla="*/ 345 h 844"/>
                <a:gd name="T14" fmla="*/ 455 w 665"/>
                <a:gd name="T15" fmla="*/ 436 h 844"/>
                <a:gd name="T16" fmla="*/ 449 w 665"/>
                <a:gd name="T17" fmla="*/ 459 h 844"/>
                <a:gd name="T18" fmla="*/ 509 w 665"/>
                <a:gd name="T19" fmla="*/ 777 h 844"/>
                <a:gd name="T20" fmla="*/ 557 w 665"/>
                <a:gd name="T21" fmla="*/ 831 h 844"/>
                <a:gd name="T22" fmla="*/ 552 w 665"/>
                <a:gd name="T23" fmla="*/ 844 h 844"/>
                <a:gd name="T24" fmla="*/ 512 w 665"/>
                <a:gd name="T25" fmla="*/ 829 h 844"/>
                <a:gd name="T26" fmla="*/ 386 w 665"/>
                <a:gd name="T27" fmla="*/ 631 h 844"/>
                <a:gd name="T28" fmla="*/ 365 w 665"/>
                <a:gd name="T29" fmla="*/ 457 h 844"/>
                <a:gd name="T30" fmla="*/ 317 w 665"/>
                <a:gd name="T31" fmla="*/ 399 h 844"/>
                <a:gd name="T32" fmla="*/ 267 w 665"/>
                <a:gd name="T33" fmla="*/ 398 h 844"/>
                <a:gd name="T34" fmla="*/ 213 w 665"/>
                <a:gd name="T35" fmla="*/ 507 h 844"/>
                <a:gd name="T36" fmla="*/ 211 w 665"/>
                <a:gd name="T37" fmla="*/ 642 h 844"/>
                <a:gd name="T38" fmla="*/ 228 w 665"/>
                <a:gd name="T39" fmla="*/ 653 h 844"/>
                <a:gd name="T40" fmla="*/ 216 w 665"/>
                <a:gd name="T41" fmla="*/ 674 h 844"/>
                <a:gd name="T42" fmla="*/ 114 w 665"/>
                <a:gd name="T43" fmla="*/ 620 h 844"/>
                <a:gd name="T44" fmla="*/ 3 w 665"/>
                <a:gd name="T45" fmla="*/ 569 h 844"/>
                <a:gd name="T46" fmla="*/ 13 w 665"/>
                <a:gd name="T47" fmla="*/ 547 h 844"/>
                <a:gd name="T48" fmla="*/ 36 w 665"/>
                <a:gd name="T49" fmla="*/ 555 h 844"/>
                <a:gd name="T50" fmla="*/ 142 w 665"/>
                <a:gd name="T51" fmla="*/ 472 h 844"/>
                <a:gd name="T52" fmla="*/ 296 w 665"/>
                <a:gd name="T53" fmla="*/ 160 h 844"/>
                <a:gd name="T54" fmla="*/ 306 w 665"/>
                <a:gd name="T55" fmla="*/ 319 h 844"/>
                <a:gd name="T56" fmla="*/ 294 w 665"/>
                <a:gd name="T57" fmla="*/ 349 h 844"/>
                <a:gd name="T58" fmla="*/ 352 w 665"/>
                <a:gd name="T59" fmla="*/ 383 h 844"/>
                <a:gd name="T60" fmla="*/ 453 w 665"/>
                <a:gd name="T61" fmla="*/ 405 h 844"/>
                <a:gd name="T62" fmla="*/ 550 w 665"/>
                <a:gd name="T63" fmla="*/ 319 h 844"/>
                <a:gd name="T64" fmla="*/ 477 w 665"/>
                <a:gd name="T65" fmla="*/ 116 h 844"/>
                <a:gd name="T66" fmla="*/ 406 w 665"/>
                <a:gd name="T67" fmla="*/ 116 h 844"/>
                <a:gd name="T68" fmla="*/ 306 w 665"/>
                <a:gd name="T69" fmla="*/ 319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5" h="844">
                  <a:moveTo>
                    <a:pt x="296" y="160"/>
                  </a:moveTo>
                  <a:cubicBezTo>
                    <a:pt x="337" y="77"/>
                    <a:pt x="342" y="61"/>
                    <a:pt x="308" y="39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278" y="15"/>
                    <a:pt x="285" y="1"/>
                    <a:pt x="294" y="0"/>
                  </a:cubicBezTo>
                  <a:cubicBezTo>
                    <a:pt x="344" y="20"/>
                    <a:pt x="406" y="47"/>
                    <a:pt x="491" y="90"/>
                  </a:cubicBezTo>
                  <a:cubicBezTo>
                    <a:pt x="545" y="116"/>
                    <a:pt x="594" y="146"/>
                    <a:pt x="623" y="188"/>
                  </a:cubicBezTo>
                  <a:cubicBezTo>
                    <a:pt x="654" y="230"/>
                    <a:pt x="665" y="284"/>
                    <a:pt x="635" y="345"/>
                  </a:cubicBezTo>
                  <a:cubicBezTo>
                    <a:pt x="594" y="428"/>
                    <a:pt x="507" y="441"/>
                    <a:pt x="455" y="436"/>
                  </a:cubicBezTo>
                  <a:cubicBezTo>
                    <a:pt x="448" y="439"/>
                    <a:pt x="448" y="450"/>
                    <a:pt x="449" y="459"/>
                  </a:cubicBezTo>
                  <a:cubicBezTo>
                    <a:pt x="463" y="606"/>
                    <a:pt x="475" y="698"/>
                    <a:pt x="509" y="777"/>
                  </a:cubicBezTo>
                  <a:cubicBezTo>
                    <a:pt x="517" y="798"/>
                    <a:pt x="534" y="818"/>
                    <a:pt x="557" y="831"/>
                  </a:cubicBezTo>
                  <a:cubicBezTo>
                    <a:pt x="561" y="835"/>
                    <a:pt x="558" y="843"/>
                    <a:pt x="552" y="844"/>
                  </a:cubicBezTo>
                  <a:cubicBezTo>
                    <a:pt x="543" y="843"/>
                    <a:pt x="528" y="837"/>
                    <a:pt x="512" y="829"/>
                  </a:cubicBezTo>
                  <a:cubicBezTo>
                    <a:pt x="438" y="793"/>
                    <a:pt x="404" y="749"/>
                    <a:pt x="386" y="631"/>
                  </a:cubicBezTo>
                  <a:cubicBezTo>
                    <a:pt x="379" y="587"/>
                    <a:pt x="373" y="510"/>
                    <a:pt x="365" y="457"/>
                  </a:cubicBezTo>
                  <a:cubicBezTo>
                    <a:pt x="362" y="431"/>
                    <a:pt x="352" y="416"/>
                    <a:pt x="317" y="399"/>
                  </a:cubicBezTo>
                  <a:cubicBezTo>
                    <a:pt x="278" y="379"/>
                    <a:pt x="276" y="379"/>
                    <a:pt x="267" y="398"/>
                  </a:cubicBezTo>
                  <a:cubicBezTo>
                    <a:pt x="213" y="507"/>
                    <a:pt x="213" y="507"/>
                    <a:pt x="213" y="507"/>
                  </a:cubicBezTo>
                  <a:cubicBezTo>
                    <a:pt x="168" y="598"/>
                    <a:pt x="164" y="610"/>
                    <a:pt x="211" y="642"/>
                  </a:cubicBezTo>
                  <a:cubicBezTo>
                    <a:pt x="228" y="653"/>
                    <a:pt x="228" y="653"/>
                    <a:pt x="228" y="653"/>
                  </a:cubicBezTo>
                  <a:cubicBezTo>
                    <a:pt x="231" y="660"/>
                    <a:pt x="222" y="674"/>
                    <a:pt x="216" y="674"/>
                  </a:cubicBezTo>
                  <a:cubicBezTo>
                    <a:pt x="178" y="653"/>
                    <a:pt x="148" y="638"/>
                    <a:pt x="114" y="620"/>
                  </a:cubicBezTo>
                  <a:cubicBezTo>
                    <a:pt x="77" y="602"/>
                    <a:pt x="45" y="588"/>
                    <a:pt x="3" y="569"/>
                  </a:cubicBezTo>
                  <a:cubicBezTo>
                    <a:pt x="0" y="564"/>
                    <a:pt x="4" y="550"/>
                    <a:pt x="13" y="547"/>
                  </a:cubicBezTo>
                  <a:cubicBezTo>
                    <a:pt x="36" y="555"/>
                    <a:pt x="36" y="555"/>
                    <a:pt x="36" y="555"/>
                  </a:cubicBezTo>
                  <a:cubicBezTo>
                    <a:pt x="89" y="574"/>
                    <a:pt x="96" y="563"/>
                    <a:pt x="142" y="472"/>
                  </a:cubicBezTo>
                  <a:lnTo>
                    <a:pt x="296" y="160"/>
                  </a:lnTo>
                  <a:close/>
                  <a:moveTo>
                    <a:pt x="306" y="319"/>
                  </a:moveTo>
                  <a:cubicBezTo>
                    <a:pt x="298" y="335"/>
                    <a:pt x="293" y="345"/>
                    <a:pt x="294" y="349"/>
                  </a:cubicBezTo>
                  <a:cubicBezTo>
                    <a:pt x="295" y="353"/>
                    <a:pt x="308" y="362"/>
                    <a:pt x="352" y="383"/>
                  </a:cubicBezTo>
                  <a:cubicBezTo>
                    <a:pt x="383" y="399"/>
                    <a:pt x="418" y="412"/>
                    <a:pt x="453" y="405"/>
                  </a:cubicBezTo>
                  <a:cubicBezTo>
                    <a:pt x="485" y="398"/>
                    <a:pt x="520" y="378"/>
                    <a:pt x="550" y="319"/>
                  </a:cubicBezTo>
                  <a:cubicBezTo>
                    <a:pt x="584" y="250"/>
                    <a:pt x="573" y="164"/>
                    <a:pt x="477" y="116"/>
                  </a:cubicBezTo>
                  <a:cubicBezTo>
                    <a:pt x="423" y="89"/>
                    <a:pt x="418" y="92"/>
                    <a:pt x="406" y="116"/>
                  </a:cubicBezTo>
                  <a:lnTo>
                    <a:pt x="306" y="31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6" name="Freeform 255"/>
            <p:cNvSpPr>
              <a:spLocks/>
            </p:cNvSpPr>
            <p:nvPr/>
          </p:nvSpPr>
          <p:spPr bwMode="auto">
            <a:xfrm>
              <a:off x="7485" y="160"/>
              <a:ext cx="96" cy="101"/>
            </a:xfrm>
            <a:custGeom>
              <a:avLst/>
              <a:gdLst>
                <a:gd name="T0" fmla="*/ 378 w 750"/>
                <a:gd name="T1" fmla="*/ 163 h 795"/>
                <a:gd name="T2" fmla="*/ 405 w 750"/>
                <a:gd name="T3" fmla="*/ 30 h 795"/>
                <a:gd name="T4" fmla="*/ 394 w 750"/>
                <a:gd name="T5" fmla="*/ 19 h 795"/>
                <a:gd name="T6" fmla="*/ 411 w 750"/>
                <a:gd name="T7" fmla="*/ 1 h 795"/>
                <a:gd name="T8" fmla="*/ 500 w 750"/>
                <a:gd name="T9" fmla="*/ 73 h 795"/>
                <a:gd name="T10" fmla="*/ 644 w 750"/>
                <a:gd name="T11" fmla="*/ 185 h 795"/>
                <a:gd name="T12" fmla="*/ 750 w 750"/>
                <a:gd name="T13" fmla="*/ 262 h 795"/>
                <a:gd name="T14" fmla="*/ 684 w 750"/>
                <a:gd name="T15" fmla="*/ 374 h 795"/>
                <a:gd name="T16" fmla="*/ 663 w 750"/>
                <a:gd name="T17" fmla="*/ 361 h 795"/>
                <a:gd name="T18" fmla="*/ 661 w 750"/>
                <a:gd name="T19" fmla="*/ 243 h 795"/>
                <a:gd name="T20" fmla="*/ 590 w 750"/>
                <a:gd name="T21" fmla="*/ 181 h 795"/>
                <a:gd name="T22" fmla="*/ 535 w 750"/>
                <a:gd name="T23" fmla="*/ 138 h 795"/>
                <a:gd name="T24" fmla="*/ 488 w 750"/>
                <a:gd name="T25" fmla="*/ 151 h 795"/>
                <a:gd name="T26" fmla="*/ 369 w 750"/>
                <a:gd name="T27" fmla="*/ 305 h 795"/>
                <a:gd name="T28" fmla="*/ 378 w 750"/>
                <a:gd name="T29" fmla="*/ 346 h 795"/>
                <a:gd name="T30" fmla="*/ 423 w 750"/>
                <a:gd name="T31" fmla="*/ 380 h 795"/>
                <a:gd name="T32" fmla="*/ 492 w 750"/>
                <a:gd name="T33" fmla="*/ 426 h 795"/>
                <a:gd name="T34" fmla="*/ 531 w 750"/>
                <a:gd name="T35" fmla="*/ 413 h 795"/>
                <a:gd name="T36" fmla="*/ 561 w 750"/>
                <a:gd name="T37" fmla="*/ 386 h 795"/>
                <a:gd name="T38" fmla="*/ 581 w 750"/>
                <a:gd name="T39" fmla="*/ 402 h 795"/>
                <a:gd name="T40" fmla="*/ 518 w 750"/>
                <a:gd name="T41" fmla="*/ 478 h 795"/>
                <a:gd name="T42" fmla="*/ 464 w 750"/>
                <a:gd name="T43" fmla="*/ 554 h 795"/>
                <a:gd name="T44" fmla="*/ 444 w 750"/>
                <a:gd name="T45" fmla="*/ 539 h 795"/>
                <a:gd name="T46" fmla="*/ 460 w 750"/>
                <a:gd name="T47" fmla="*/ 504 h 795"/>
                <a:gd name="T48" fmla="*/ 458 w 750"/>
                <a:gd name="T49" fmla="*/ 456 h 795"/>
                <a:gd name="T50" fmla="*/ 402 w 750"/>
                <a:gd name="T51" fmla="*/ 407 h 795"/>
                <a:gd name="T52" fmla="*/ 358 w 750"/>
                <a:gd name="T53" fmla="*/ 373 h 795"/>
                <a:gd name="T54" fmla="*/ 316 w 750"/>
                <a:gd name="T55" fmla="*/ 374 h 795"/>
                <a:gd name="T56" fmla="*/ 233 w 750"/>
                <a:gd name="T57" fmla="*/ 482 h 795"/>
                <a:gd name="T58" fmla="*/ 186 w 750"/>
                <a:gd name="T59" fmla="*/ 574 h 795"/>
                <a:gd name="T60" fmla="*/ 266 w 750"/>
                <a:gd name="T61" fmla="*/ 663 h 795"/>
                <a:gd name="T62" fmla="*/ 373 w 750"/>
                <a:gd name="T63" fmla="*/ 727 h 795"/>
                <a:gd name="T64" fmla="*/ 485 w 750"/>
                <a:gd name="T65" fmla="*/ 694 h 795"/>
                <a:gd name="T66" fmla="*/ 500 w 750"/>
                <a:gd name="T67" fmla="*/ 715 h 795"/>
                <a:gd name="T68" fmla="*/ 383 w 750"/>
                <a:gd name="T69" fmla="*/ 795 h 795"/>
                <a:gd name="T70" fmla="*/ 179 w 750"/>
                <a:gd name="T71" fmla="*/ 634 h 795"/>
                <a:gd name="T72" fmla="*/ 109 w 750"/>
                <a:gd name="T73" fmla="*/ 581 h 795"/>
                <a:gd name="T74" fmla="*/ 3 w 750"/>
                <a:gd name="T75" fmla="*/ 503 h 795"/>
                <a:gd name="T76" fmla="*/ 16 w 750"/>
                <a:gd name="T77" fmla="*/ 482 h 795"/>
                <a:gd name="T78" fmla="*/ 43 w 750"/>
                <a:gd name="T79" fmla="*/ 499 h 795"/>
                <a:gd name="T80" fmla="*/ 165 w 750"/>
                <a:gd name="T81" fmla="*/ 440 h 795"/>
                <a:gd name="T82" fmla="*/ 378 w 750"/>
                <a:gd name="T83" fmla="*/ 163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50" h="795">
                  <a:moveTo>
                    <a:pt x="378" y="163"/>
                  </a:moveTo>
                  <a:cubicBezTo>
                    <a:pt x="440" y="83"/>
                    <a:pt x="447" y="70"/>
                    <a:pt x="405" y="30"/>
                  </a:cubicBezTo>
                  <a:cubicBezTo>
                    <a:pt x="394" y="19"/>
                    <a:pt x="394" y="19"/>
                    <a:pt x="394" y="19"/>
                  </a:cubicBezTo>
                  <a:cubicBezTo>
                    <a:pt x="392" y="13"/>
                    <a:pt x="404" y="0"/>
                    <a:pt x="411" y="1"/>
                  </a:cubicBezTo>
                  <a:cubicBezTo>
                    <a:pt x="442" y="28"/>
                    <a:pt x="468" y="49"/>
                    <a:pt x="500" y="73"/>
                  </a:cubicBezTo>
                  <a:cubicBezTo>
                    <a:pt x="644" y="185"/>
                    <a:pt x="644" y="185"/>
                    <a:pt x="644" y="185"/>
                  </a:cubicBezTo>
                  <a:cubicBezTo>
                    <a:pt x="694" y="222"/>
                    <a:pt x="739" y="257"/>
                    <a:pt x="750" y="262"/>
                  </a:cubicBezTo>
                  <a:cubicBezTo>
                    <a:pt x="744" y="279"/>
                    <a:pt x="707" y="338"/>
                    <a:pt x="684" y="374"/>
                  </a:cubicBezTo>
                  <a:cubicBezTo>
                    <a:pt x="677" y="376"/>
                    <a:pt x="664" y="368"/>
                    <a:pt x="663" y="361"/>
                  </a:cubicBezTo>
                  <a:cubicBezTo>
                    <a:pt x="680" y="316"/>
                    <a:pt x="693" y="283"/>
                    <a:pt x="661" y="243"/>
                  </a:cubicBezTo>
                  <a:cubicBezTo>
                    <a:pt x="648" y="226"/>
                    <a:pt x="624" y="206"/>
                    <a:pt x="590" y="181"/>
                  </a:cubicBezTo>
                  <a:cubicBezTo>
                    <a:pt x="535" y="138"/>
                    <a:pt x="535" y="138"/>
                    <a:pt x="535" y="138"/>
                  </a:cubicBezTo>
                  <a:cubicBezTo>
                    <a:pt x="511" y="120"/>
                    <a:pt x="510" y="122"/>
                    <a:pt x="488" y="151"/>
                  </a:cubicBezTo>
                  <a:cubicBezTo>
                    <a:pt x="369" y="305"/>
                    <a:pt x="369" y="305"/>
                    <a:pt x="369" y="305"/>
                  </a:cubicBezTo>
                  <a:cubicBezTo>
                    <a:pt x="353" y="326"/>
                    <a:pt x="355" y="328"/>
                    <a:pt x="378" y="346"/>
                  </a:cubicBezTo>
                  <a:cubicBezTo>
                    <a:pt x="423" y="380"/>
                    <a:pt x="423" y="380"/>
                    <a:pt x="423" y="380"/>
                  </a:cubicBezTo>
                  <a:cubicBezTo>
                    <a:pt x="455" y="405"/>
                    <a:pt x="480" y="422"/>
                    <a:pt x="492" y="426"/>
                  </a:cubicBezTo>
                  <a:cubicBezTo>
                    <a:pt x="504" y="430"/>
                    <a:pt x="512" y="429"/>
                    <a:pt x="531" y="413"/>
                  </a:cubicBezTo>
                  <a:cubicBezTo>
                    <a:pt x="561" y="386"/>
                    <a:pt x="561" y="386"/>
                    <a:pt x="561" y="386"/>
                  </a:cubicBezTo>
                  <a:cubicBezTo>
                    <a:pt x="569" y="385"/>
                    <a:pt x="582" y="395"/>
                    <a:pt x="581" y="402"/>
                  </a:cubicBezTo>
                  <a:cubicBezTo>
                    <a:pt x="567" y="421"/>
                    <a:pt x="541" y="449"/>
                    <a:pt x="518" y="478"/>
                  </a:cubicBezTo>
                  <a:cubicBezTo>
                    <a:pt x="497" y="505"/>
                    <a:pt x="477" y="537"/>
                    <a:pt x="464" y="554"/>
                  </a:cubicBezTo>
                  <a:cubicBezTo>
                    <a:pt x="457" y="557"/>
                    <a:pt x="444" y="547"/>
                    <a:pt x="444" y="539"/>
                  </a:cubicBezTo>
                  <a:cubicBezTo>
                    <a:pt x="460" y="504"/>
                    <a:pt x="460" y="504"/>
                    <a:pt x="460" y="504"/>
                  </a:cubicBezTo>
                  <a:cubicBezTo>
                    <a:pt x="467" y="488"/>
                    <a:pt x="471" y="472"/>
                    <a:pt x="458" y="456"/>
                  </a:cubicBezTo>
                  <a:cubicBezTo>
                    <a:pt x="450" y="445"/>
                    <a:pt x="432" y="430"/>
                    <a:pt x="402" y="407"/>
                  </a:cubicBezTo>
                  <a:cubicBezTo>
                    <a:pt x="358" y="373"/>
                    <a:pt x="358" y="373"/>
                    <a:pt x="358" y="373"/>
                  </a:cubicBezTo>
                  <a:cubicBezTo>
                    <a:pt x="335" y="355"/>
                    <a:pt x="332" y="354"/>
                    <a:pt x="316" y="374"/>
                  </a:cubicBezTo>
                  <a:cubicBezTo>
                    <a:pt x="233" y="482"/>
                    <a:pt x="233" y="482"/>
                    <a:pt x="233" y="482"/>
                  </a:cubicBezTo>
                  <a:cubicBezTo>
                    <a:pt x="202" y="523"/>
                    <a:pt x="184" y="551"/>
                    <a:pt x="186" y="574"/>
                  </a:cubicBezTo>
                  <a:cubicBezTo>
                    <a:pt x="188" y="590"/>
                    <a:pt x="198" y="611"/>
                    <a:pt x="266" y="663"/>
                  </a:cubicBezTo>
                  <a:cubicBezTo>
                    <a:pt x="325" y="708"/>
                    <a:pt x="349" y="723"/>
                    <a:pt x="373" y="727"/>
                  </a:cubicBezTo>
                  <a:cubicBezTo>
                    <a:pt x="393" y="730"/>
                    <a:pt x="434" y="719"/>
                    <a:pt x="485" y="694"/>
                  </a:cubicBezTo>
                  <a:cubicBezTo>
                    <a:pt x="493" y="695"/>
                    <a:pt x="502" y="705"/>
                    <a:pt x="500" y="715"/>
                  </a:cubicBezTo>
                  <a:cubicBezTo>
                    <a:pt x="474" y="737"/>
                    <a:pt x="409" y="782"/>
                    <a:pt x="383" y="795"/>
                  </a:cubicBezTo>
                  <a:cubicBezTo>
                    <a:pt x="315" y="740"/>
                    <a:pt x="247" y="687"/>
                    <a:pt x="179" y="634"/>
                  </a:cubicBezTo>
                  <a:cubicBezTo>
                    <a:pt x="109" y="581"/>
                    <a:pt x="109" y="581"/>
                    <a:pt x="109" y="581"/>
                  </a:cubicBezTo>
                  <a:cubicBezTo>
                    <a:pt x="76" y="555"/>
                    <a:pt x="50" y="536"/>
                    <a:pt x="3" y="503"/>
                  </a:cubicBezTo>
                  <a:cubicBezTo>
                    <a:pt x="0" y="497"/>
                    <a:pt x="8" y="483"/>
                    <a:pt x="16" y="482"/>
                  </a:cubicBezTo>
                  <a:cubicBezTo>
                    <a:pt x="43" y="499"/>
                    <a:pt x="43" y="499"/>
                    <a:pt x="43" y="499"/>
                  </a:cubicBezTo>
                  <a:cubicBezTo>
                    <a:pt x="90" y="529"/>
                    <a:pt x="103" y="521"/>
                    <a:pt x="165" y="440"/>
                  </a:cubicBezTo>
                  <a:lnTo>
                    <a:pt x="378" y="16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" name="Freeform 256"/>
            <p:cNvSpPr>
              <a:spLocks noEditPoints="1"/>
            </p:cNvSpPr>
            <p:nvPr/>
          </p:nvSpPr>
          <p:spPr bwMode="auto">
            <a:xfrm>
              <a:off x="7574" y="261"/>
              <a:ext cx="101" cy="102"/>
            </a:xfrm>
            <a:custGeom>
              <a:avLst/>
              <a:gdLst>
                <a:gd name="T0" fmla="*/ 485 w 796"/>
                <a:gd name="T1" fmla="*/ 125 h 792"/>
                <a:gd name="T2" fmla="*/ 543 w 796"/>
                <a:gd name="T3" fmla="*/ 38 h 792"/>
                <a:gd name="T4" fmla="*/ 534 w 796"/>
                <a:gd name="T5" fmla="*/ 18 h 792"/>
                <a:gd name="T6" fmla="*/ 556 w 796"/>
                <a:gd name="T7" fmla="*/ 6 h 792"/>
                <a:gd name="T8" fmla="*/ 687 w 796"/>
                <a:gd name="T9" fmla="*/ 212 h 792"/>
                <a:gd name="T10" fmla="*/ 770 w 796"/>
                <a:gd name="T11" fmla="*/ 410 h 792"/>
                <a:gd name="T12" fmla="*/ 625 w 796"/>
                <a:gd name="T13" fmla="*/ 726 h 792"/>
                <a:gd name="T14" fmla="*/ 290 w 796"/>
                <a:gd name="T15" fmla="*/ 727 h 792"/>
                <a:gd name="T16" fmla="*/ 139 w 796"/>
                <a:gd name="T17" fmla="*/ 564 h 792"/>
                <a:gd name="T18" fmla="*/ 65 w 796"/>
                <a:gd name="T19" fmla="*/ 424 h 792"/>
                <a:gd name="T20" fmla="*/ 0 w 796"/>
                <a:gd name="T21" fmla="*/ 321 h 792"/>
                <a:gd name="T22" fmla="*/ 20 w 796"/>
                <a:gd name="T23" fmla="*/ 307 h 792"/>
                <a:gd name="T24" fmla="*/ 34 w 796"/>
                <a:gd name="T25" fmla="*/ 325 h 792"/>
                <a:gd name="T26" fmla="*/ 168 w 796"/>
                <a:gd name="T27" fmla="*/ 313 h 792"/>
                <a:gd name="T28" fmla="*/ 485 w 796"/>
                <a:gd name="T29" fmla="*/ 125 h 792"/>
                <a:gd name="T30" fmla="*/ 228 w 796"/>
                <a:gd name="T31" fmla="*/ 370 h 792"/>
                <a:gd name="T32" fmla="*/ 147 w 796"/>
                <a:gd name="T33" fmla="*/ 441 h 792"/>
                <a:gd name="T34" fmla="*/ 174 w 796"/>
                <a:gd name="T35" fmla="*/ 564 h 792"/>
                <a:gd name="T36" fmla="*/ 574 w 796"/>
                <a:gd name="T37" fmla="*/ 643 h 792"/>
                <a:gd name="T38" fmla="*/ 665 w 796"/>
                <a:gd name="T39" fmla="*/ 234 h 792"/>
                <a:gd name="T40" fmla="*/ 604 w 796"/>
                <a:gd name="T41" fmla="*/ 158 h 792"/>
                <a:gd name="T42" fmla="*/ 536 w 796"/>
                <a:gd name="T43" fmla="*/ 187 h 792"/>
                <a:gd name="T44" fmla="*/ 228 w 796"/>
                <a:gd name="T45" fmla="*/ 37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96" h="792">
                  <a:moveTo>
                    <a:pt x="485" y="125"/>
                  </a:moveTo>
                  <a:cubicBezTo>
                    <a:pt x="543" y="90"/>
                    <a:pt x="558" y="76"/>
                    <a:pt x="543" y="38"/>
                  </a:cubicBezTo>
                  <a:cubicBezTo>
                    <a:pt x="534" y="18"/>
                    <a:pt x="534" y="18"/>
                    <a:pt x="534" y="18"/>
                  </a:cubicBezTo>
                  <a:cubicBezTo>
                    <a:pt x="535" y="9"/>
                    <a:pt x="547" y="0"/>
                    <a:pt x="556" y="6"/>
                  </a:cubicBezTo>
                  <a:cubicBezTo>
                    <a:pt x="602" y="75"/>
                    <a:pt x="644" y="141"/>
                    <a:pt x="687" y="212"/>
                  </a:cubicBezTo>
                  <a:cubicBezTo>
                    <a:pt x="728" y="282"/>
                    <a:pt x="758" y="344"/>
                    <a:pt x="770" y="410"/>
                  </a:cubicBezTo>
                  <a:cubicBezTo>
                    <a:pt x="796" y="547"/>
                    <a:pt x="735" y="660"/>
                    <a:pt x="625" y="726"/>
                  </a:cubicBezTo>
                  <a:cubicBezTo>
                    <a:pt x="519" y="789"/>
                    <a:pt x="398" y="792"/>
                    <a:pt x="290" y="727"/>
                  </a:cubicBezTo>
                  <a:cubicBezTo>
                    <a:pt x="228" y="690"/>
                    <a:pt x="177" y="628"/>
                    <a:pt x="139" y="564"/>
                  </a:cubicBezTo>
                  <a:cubicBezTo>
                    <a:pt x="107" y="511"/>
                    <a:pt x="82" y="453"/>
                    <a:pt x="65" y="424"/>
                  </a:cubicBezTo>
                  <a:cubicBezTo>
                    <a:pt x="44" y="389"/>
                    <a:pt x="25" y="360"/>
                    <a:pt x="0" y="321"/>
                  </a:cubicBezTo>
                  <a:cubicBezTo>
                    <a:pt x="0" y="315"/>
                    <a:pt x="12" y="305"/>
                    <a:pt x="20" y="307"/>
                  </a:cubicBezTo>
                  <a:cubicBezTo>
                    <a:pt x="34" y="325"/>
                    <a:pt x="34" y="325"/>
                    <a:pt x="34" y="325"/>
                  </a:cubicBezTo>
                  <a:cubicBezTo>
                    <a:pt x="70" y="369"/>
                    <a:pt x="81" y="365"/>
                    <a:pt x="168" y="313"/>
                  </a:cubicBezTo>
                  <a:lnTo>
                    <a:pt x="485" y="125"/>
                  </a:lnTo>
                  <a:close/>
                  <a:moveTo>
                    <a:pt x="228" y="370"/>
                  </a:moveTo>
                  <a:cubicBezTo>
                    <a:pt x="184" y="396"/>
                    <a:pt x="158" y="415"/>
                    <a:pt x="147" y="441"/>
                  </a:cubicBezTo>
                  <a:cubicBezTo>
                    <a:pt x="132" y="474"/>
                    <a:pt x="142" y="511"/>
                    <a:pt x="174" y="564"/>
                  </a:cubicBezTo>
                  <a:cubicBezTo>
                    <a:pt x="270" y="726"/>
                    <a:pt x="419" y="735"/>
                    <a:pt x="574" y="643"/>
                  </a:cubicBezTo>
                  <a:cubicBezTo>
                    <a:pt x="666" y="589"/>
                    <a:pt x="794" y="452"/>
                    <a:pt x="665" y="234"/>
                  </a:cubicBezTo>
                  <a:cubicBezTo>
                    <a:pt x="635" y="185"/>
                    <a:pt x="613" y="162"/>
                    <a:pt x="604" y="158"/>
                  </a:cubicBezTo>
                  <a:cubicBezTo>
                    <a:pt x="595" y="154"/>
                    <a:pt x="573" y="165"/>
                    <a:pt x="536" y="187"/>
                  </a:cubicBezTo>
                  <a:lnTo>
                    <a:pt x="228" y="37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" name="Freeform 257"/>
            <p:cNvSpPr>
              <a:spLocks/>
            </p:cNvSpPr>
            <p:nvPr/>
          </p:nvSpPr>
          <p:spPr bwMode="auto">
            <a:xfrm>
              <a:off x="7616" y="348"/>
              <a:ext cx="88" cy="60"/>
            </a:xfrm>
            <a:custGeom>
              <a:avLst/>
              <a:gdLst>
                <a:gd name="T0" fmla="*/ 493 w 691"/>
                <a:gd name="T1" fmla="*/ 134 h 463"/>
                <a:gd name="T2" fmla="*/ 589 w 691"/>
                <a:gd name="T3" fmla="*/ 35 h 463"/>
                <a:gd name="T4" fmla="*/ 582 w 691"/>
                <a:gd name="T5" fmla="*/ 11 h 463"/>
                <a:gd name="T6" fmla="*/ 605 w 691"/>
                <a:gd name="T7" fmla="*/ 4 h 463"/>
                <a:gd name="T8" fmla="*/ 645 w 691"/>
                <a:gd name="T9" fmla="*/ 120 h 463"/>
                <a:gd name="T10" fmla="*/ 691 w 691"/>
                <a:gd name="T11" fmla="*/ 232 h 463"/>
                <a:gd name="T12" fmla="*/ 668 w 691"/>
                <a:gd name="T13" fmla="*/ 242 h 463"/>
                <a:gd name="T14" fmla="*/ 658 w 691"/>
                <a:gd name="T15" fmla="*/ 220 h 463"/>
                <a:gd name="T16" fmla="*/ 521 w 691"/>
                <a:gd name="T17" fmla="*/ 208 h 463"/>
                <a:gd name="T18" fmla="*/ 198 w 691"/>
                <a:gd name="T19" fmla="*/ 329 h 463"/>
                <a:gd name="T20" fmla="*/ 103 w 691"/>
                <a:gd name="T21" fmla="*/ 428 h 463"/>
                <a:gd name="T22" fmla="*/ 109 w 691"/>
                <a:gd name="T23" fmla="*/ 452 h 463"/>
                <a:gd name="T24" fmla="*/ 85 w 691"/>
                <a:gd name="T25" fmla="*/ 458 h 463"/>
                <a:gd name="T26" fmla="*/ 46 w 691"/>
                <a:gd name="T27" fmla="*/ 345 h 463"/>
                <a:gd name="T28" fmla="*/ 0 w 691"/>
                <a:gd name="T29" fmla="*/ 231 h 463"/>
                <a:gd name="T30" fmla="*/ 22 w 691"/>
                <a:gd name="T31" fmla="*/ 221 h 463"/>
                <a:gd name="T32" fmla="*/ 34 w 691"/>
                <a:gd name="T33" fmla="*/ 243 h 463"/>
                <a:gd name="T34" fmla="*/ 170 w 691"/>
                <a:gd name="T35" fmla="*/ 255 h 463"/>
                <a:gd name="T36" fmla="*/ 493 w 691"/>
                <a:gd name="T37" fmla="*/ 134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91" h="463">
                  <a:moveTo>
                    <a:pt x="493" y="134"/>
                  </a:moveTo>
                  <a:cubicBezTo>
                    <a:pt x="589" y="98"/>
                    <a:pt x="604" y="90"/>
                    <a:pt x="589" y="35"/>
                  </a:cubicBezTo>
                  <a:cubicBezTo>
                    <a:pt x="582" y="11"/>
                    <a:pt x="582" y="11"/>
                    <a:pt x="582" y="11"/>
                  </a:cubicBezTo>
                  <a:cubicBezTo>
                    <a:pt x="583" y="4"/>
                    <a:pt x="601" y="0"/>
                    <a:pt x="605" y="4"/>
                  </a:cubicBezTo>
                  <a:cubicBezTo>
                    <a:pt x="621" y="51"/>
                    <a:pt x="631" y="82"/>
                    <a:pt x="645" y="120"/>
                  </a:cubicBezTo>
                  <a:cubicBezTo>
                    <a:pt x="659" y="156"/>
                    <a:pt x="672" y="187"/>
                    <a:pt x="691" y="232"/>
                  </a:cubicBezTo>
                  <a:cubicBezTo>
                    <a:pt x="690" y="238"/>
                    <a:pt x="674" y="246"/>
                    <a:pt x="668" y="242"/>
                  </a:cubicBezTo>
                  <a:cubicBezTo>
                    <a:pt x="658" y="220"/>
                    <a:pt x="658" y="220"/>
                    <a:pt x="658" y="220"/>
                  </a:cubicBezTo>
                  <a:cubicBezTo>
                    <a:pt x="633" y="168"/>
                    <a:pt x="617" y="172"/>
                    <a:pt x="521" y="208"/>
                  </a:cubicBezTo>
                  <a:cubicBezTo>
                    <a:pt x="198" y="329"/>
                    <a:pt x="198" y="329"/>
                    <a:pt x="198" y="329"/>
                  </a:cubicBezTo>
                  <a:cubicBezTo>
                    <a:pt x="101" y="365"/>
                    <a:pt x="89" y="372"/>
                    <a:pt x="103" y="428"/>
                  </a:cubicBezTo>
                  <a:cubicBezTo>
                    <a:pt x="109" y="452"/>
                    <a:pt x="109" y="452"/>
                    <a:pt x="109" y="452"/>
                  </a:cubicBezTo>
                  <a:cubicBezTo>
                    <a:pt x="107" y="459"/>
                    <a:pt x="90" y="463"/>
                    <a:pt x="85" y="458"/>
                  </a:cubicBezTo>
                  <a:cubicBezTo>
                    <a:pt x="70" y="412"/>
                    <a:pt x="60" y="381"/>
                    <a:pt x="46" y="345"/>
                  </a:cubicBezTo>
                  <a:cubicBezTo>
                    <a:pt x="32" y="306"/>
                    <a:pt x="19" y="276"/>
                    <a:pt x="0" y="231"/>
                  </a:cubicBezTo>
                  <a:cubicBezTo>
                    <a:pt x="1" y="225"/>
                    <a:pt x="15" y="217"/>
                    <a:pt x="22" y="221"/>
                  </a:cubicBezTo>
                  <a:cubicBezTo>
                    <a:pt x="34" y="243"/>
                    <a:pt x="34" y="243"/>
                    <a:pt x="34" y="243"/>
                  </a:cubicBezTo>
                  <a:cubicBezTo>
                    <a:pt x="60" y="294"/>
                    <a:pt x="74" y="291"/>
                    <a:pt x="170" y="255"/>
                  </a:cubicBezTo>
                  <a:lnTo>
                    <a:pt x="493" y="13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" name="Freeform 258"/>
            <p:cNvSpPr>
              <a:spLocks/>
            </p:cNvSpPr>
            <p:nvPr/>
          </p:nvSpPr>
          <p:spPr bwMode="auto">
            <a:xfrm>
              <a:off x="7639" y="460"/>
              <a:ext cx="87" cy="50"/>
            </a:xfrm>
            <a:custGeom>
              <a:avLst/>
              <a:gdLst>
                <a:gd name="T0" fmla="*/ 6 w 682"/>
                <a:gd name="T1" fmla="*/ 189 h 391"/>
                <a:gd name="T2" fmla="*/ 31 w 682"/>
                <a:gd name="T3" fmla="*/ 36 h 391"/>
                <a:gd name="T4" fmla="*/ 165 w 682"/>
                <a:gd name="T5" fmla="*/ 0 h 391"/>
                <a:gd name="T6" fmla="*/ 170 w 682"/>
                <a:gd name="T7" fmla="*/ 23 h 391"/>
                <a:gd name="T8" fmla="*/ 37 w 682"/>
                <a:gd name="T9" fmla="*/ 200 h 391"/>
                <a:gd name="T10" fmla="*/ 157 w 682"/>
                <a:gd name="T11" fmla="*/ 313 h 391"/>
                <a:gd name="T12" fmla="*/ 287 w 682"/>
                <a:gd name="T13" fmla="*/ 225 h 391"/>
                <a:gd name="T14" fmla="*/ 340 w 682"/>
                <a:gd name="T15" fmla="*/ 128 h 391"/>
                <a:gd name="T16" fmla="*/ 499 w 682"/>
                <a:gd name="T17" fmla="*/ 12 h 391"/>
                <a:gd name="T18" fmla="*/ 680 w 682"/>
                <a:gd name="T19" fmla="*/ 198 h 391"/>
                <a:gd name="T20" fmla="*/ 673 w 682"/>
                <a:gd name="T21" fmla="*/ 289 h 391"/>
                <a:gd name="T22" fmla="*/ 670 w 682"/>
                <a:gd name="T23" fmla="*/ 324 h 391"/>
                <a:gd name="T24" fmla="*/ 553 w 682"/>
                <a:gd name="T25" fmla="*/ 349 h 391"/>
                <a:gd name="T26" fmla="*/ 548 w 682"/>
                <a:gd name="T27" fmla="*/ 325 h 391"/>
                <a:gd name="T28" fmla="*/ 649 w 682"/>
                <a:gd name="T29" fmla="*/ 186 h 391"/>
                <a:gd name="T30" fmla="*/ 533 w 682"/>
                <a:gd name="T31" fmla="*/ 78 h 391"/>
                <a:gd name="T32" fmla="*/ 420 w 682"/>
                <a:gd name="T33" fmla="*/ 169 h 391"/>
                <a:gd name="T34" fmla="*/ 377 w 682"/>
                <a:gd name="T35" fmla="*/ 249 h 391"/>
                <a:gd name="T36" fmla="*/ 199 w 682"/>
                <a:gd name="T37" fmla="*/ 383 h 391"/>
                <a:gd name="T38" fmla="*/ 6 w 682"/>
                <a:gd name="T39" fmla="*/ 18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2" h="391">
                  <a:moveTo>
                    <a:pt x="6" y="189"/>
                  </a:moveTo>
                  <a:cubicBezTo>
                    <a:pt x="0" y="108"/>
                    <a:pt x="22" y="55"/>
                    <a:pt x="31" y="36"/>
                  </a:cubicBezTo>
                  <a:cubicBezTo>
                    <a:pt x="52" y="23"/>
                    <a:pt x="120" y="6"/>
                    <a:pt x="165" y="0"/>
                  </a:cubicBezTo>
                  <a:cubicBezTo>
                    <a:pt x="172" y="5"/>
                    <a:pt x="175" y="19"/>
                    <a:pt x="170" y="23"/>
                  </a:cubicBezTo>
                  <a:cubicBezTo>
                    <a:pt x="121" y="41"/>
                    <a:pt x="29" y="88"/>
                    <a:pt x="37" y="200"/>
                  </a:cubicBezTo>
                  <a:cubicBezTo>
                    <a:pt x="43" y="281"/>
                    <a:pt x="98" y="317"/>
                    <a:pt x="157" y="313"/>
                  </a:cubicBezTo>
                  <a:cubicBezTo>
                    <a:pt x="199" y="310"/>
                    <a:pt x="246" y="298"/>
                    <a:pt x="287" y="225"/>
                  </a:cubicBezTo>
                  <a:cubicBezTo>
                    <a:pt x="340" y="128"/>
                    <a:pt x="340" y="128"/>
                    <a:pt x="340" y="128"/>
                  </a:cubicBezTo>
                  <a:cubicBezTo>
                    <a:pt x="369" y="78"/>
                    <a:pt x="420" y="18"/>
                    <a:pt x="499" y="12"/>
                  </a:cubicBezTo>
                  <a:cubicBezTo>
                    <a:pt x="592" y="6"/>
                    <a:pt x="671" y="73"/>
                    <a:pt x="680" y="198"/>
                  </a:cubicBezTo>
                  <a:cubicBezTo>
                    <a:pt x="682" y="228"/>
                    <a:pt x="679" y="264"/>
                    <a:pt x="673" y="289"/>
                  </a:cubicBezTo>
                  <a:cubicBezTo>
                    <a:pt x="671" y="302"/>
                    <a:pt x="669" y="316"/>
                    <a:pt x="670" y="324"/>
                  </a:cubicBezTo>
                  <a:cubicBezTo>
                    <a:pt x="647" y="334"/>
                    <a:pt x="593" y="346"/>
                    <a:pt x="553" y="349"/>
                  </a:cubicBezTo>
                  <a:cubicBezTo>
                    <a:pt x="547" y="346"/>
                    <a:pt x="543" y="330"/>
                    <a:pt x="548" y="325"/>
                  </a:cubicBezTo>
                  <a:cubicBezTo>
                    <a:pt x="594" y="309"/>
                    <a:pt x="655" y="279"/>
                    <a:pt x="649" y="186"/>
                  </a:cubicBezTo>
                  <a:cubicBezTo>
                    <a:pt x="642" y="91"/>
                    <a:pt x="578" y="75"/>
                    <a:pt x="533" y="78"/>
                  </a:cubicBezTo>
                  <a:cubicBezTo>
                    <a:pt x="477" y="82"/>
                    <a:pt x="441" y="131"/>
                    <a:pt x="420" y="169"/>
                  </a:cubicBezTo>
                  <a:cubicBezTo>
                    <a:pt x="377" y="249"/>
                    <a:pt x="377" y="249"/>
                    <a:pt x="377" y="249"/>
                  </a:cubicBezTo>
                  <a:cubicBezTo>
                    <a:pt x="343" y="313"/>
                    <a:pt x="291" y="377"/>
                    <a:pt x="199" y="383"/>
                  </a:cubicBezTo>
                  <a:cubicBezTo>
                    <a:pt x="93" y="391"/>
                    <a:pt x="15" y="315"/>
                    <a:pt x="6" y="18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0" name="Freeform 259"/>
            <p:cNvSpPr>
              <a:spLocks noEditPoints="1"/>
            </p:cNvSpPr>
            <p:nvPr/>
          </p:nvSpPr>
          <p:spPr bwMode="auto">
            <a:xfrm>
              <a:off x="7635" y="509"/>
              <a:ext cx="88" cy="83"/>
            </a:xfrm>
            <a:custGeom>
              <a:avLst/>
              <a:gdLst>
                <a:gd name="T0" fmla="*/ 253 w 689"/>
                <a:gd name="T1" fmla="*/ 444 h 649"/>
                <a:gd name="T2" fmla="*/ 281 w 689"/>
                <a:gd name="T3" fmla="*/ 407 h 649"/>
                <a:gd name="T4" fmla="*/ 299 w 689"/>
                <a:gd name="T5" fmla="*/ 262 h 649"/>
                <a:gd name="T6" fmla="*/ 280 w 689"/>
                <a:gd name="T7" fmla="*/ 222 h 649"/>
                <a:gd name="T8" fmla="*/ 183 w 689"/>
                <a:gd name="T9" fmla="*/ 176 h 649"/>
                <a:gd name="T10" fmla="*/ 105 w 689"/>
                <a:gd name="T11" fmla="*/ 146 h 649"/>
                <a:gd name="T12" fmla="*/ 83 w 689"/>
                <a:gd name="T13" fmla="*/ 171 h 649"/>
                <a:gd name="T14" fmla="*/ 76 w 689"/>
                <a:gd name="T15" fmla="*/ 203 h 649"/>
                <a:gd name="T16" fmla="*/ 52 w 689"/>
                <a:gd name="T17" fmla="*/ 198 h 649"/>
                <a:gd name="T18" fmla="*/ 67 w 689"/>
                <a:gd name="T19" fmla="*/ 98 h 649"/>
                <a:gd name="T20" fmla="*/ 75 w 689"/>
                <a:gd name="T21" fmla="*/ 5 h 649"/>
                <a:gd name="T22" fmla="*/ 99 w 689"/>
                <a:gd name="T23" fmla="*/ 6 h 649"/>
                <a:gd name="T24" fmla="*/ 98 w 689"/>
                <a:gd name="T25" fmla="*/ 38 h 649"/>
                <a:gd name="T26" fmla="*/ 139 w 689"/>
                <a:gd name="T27" fmla="*/ 102 h 649"/>
                <a:gd name="T28" fmla="*/ 344 w 689"/>
                <a:gd name="T29" fmla="*/ 212 h 649"/>
                <a:gd name="T30" fmla="*/ 592 w 689"/>
                <a:gd name="T31" fmla="*/ 341 h 649"/>
                <a:gd name="T32" fmla="*/ 658 w 689"/>
                <a:gd name="T33" fmla="*/ 366 h 649"/>
                <a:gd name="T34" fmla="*/ 689 w 689"/>
                <a:gd name="T35" fmla="*/ 420 h 649"/>
                <a:gd name="T36" fmla="*/ 679 w 689"/>
                <a:gd name="T37" fmla="*/ 434 h 649"/>
                <a:gd name="T38" fmla="*/ 545 w 689"/>
                <a:gd name="T39" fmla="*/ 461 h 649"/>
                <a:gd name="T40" fmla="*/ 142 w 689"/>
                <a:gd name="T41" fmla="*/ 547 h 649"/>
                <a:gd name="T42" fmla="*/ 30 w 689"/>
                <a:gd name="T43" fmla="*/ 617 h 649"/>
                <a:gd name="T44" fmla="*/ 24 w 689"/>
                <a:gd name="T45" fmla="*/ 642 h 649"/>
                <a:gd name="T46" fmla="*/ 0 w 689"/>
                <a:gd name="T47" fmla="*/ 640 h 649"/>
                <a:gd name="T48" fmla="*/ 17 w 689"/>
                <a:gd name="T49" fmla="*/ 523 h 649"/>
                <a:gd name="T50" fmla="*/ 27 w 689"/>
                <a:gd name="T51" fmla="*/ 412 h 649"/>
                <a:gd name="T52" fmla="*/ 51 w 689"/>
                <a:gd name="T53" fmla="*/ 413 h 649"/>
                <a:gd name="T54" fmla="*/ 51 w 689"/>
                <a:gd name="T55" fmla="*/ 441 h 649"/>
                <a:gd name="T56" fmla="*/ 64 w 689"/>
                <a:gd name="T57" fmla="*/ 477 h 649"/>
                <a:gd name="T58" fmla="*/ 117 w 689"/>
                <a:gd name="T59" fmla="*/ 471 h 649"/>
                <a:gd name="T60" fmla="*/ 253 w 689"/>
                <a:gd name="T61" fmla="*/ 444 h 649"/>
                <a:gd name="T62" fmla="*/ 361 w 689"/>
                <a:gd name="T63" fmla="*/ 263 h 649"/>
                <a:gd name="T64" fmla="*/ 335 w 689"/>
                <a:gd name="T65" fmla="*/ 281 h 649"/>
                <a:gd name="T66" fmla="*/ 321 w 689"/>
                <a:gd name="T67" fmla="*/ 399 h 649"/>
                <a:gd name="T68" fmla="*/ 349 w 689"/>
                <a:gd name="T69" fmla="*/ 424 h 649"/>
                <a:gd name="T70" fmla="*/ 512 w 689"/>
                <a:gd name="T71" fmla="*/ 390 h 649"/>
                <a:gd name="T72" fmla="*/ 575 w 689"/>
                <a:gd name="T73" fmla="*/ 375 h 649"/>
                <a:gd name="T74" fmla="*/ 576 w 689"/>
                <a:gd name="T75" fmla="*/ 373 h 649"/>
                <a:gd name="T76" fmla="*/ 521 w 689"/>
                <a:gd name="T77" fmla="*/ 343 h 649"/>
                <a:gd name="T78" fmla="*/ 361 w 689"/>
                <a:gd name="T79" fmla="*/ 263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89" h="649">
                  <a:moveTo>
                    <a:pt x="253" y="444"/>
                  </a:moveTo>
                  <a:cubicBezTo>
                    <a:pt x="275" y="439"/>
                    <a:pt x="278" y="436"/>
                    <a:pt x="281" y="407"/>
                  </a:cubicBezTo>
                  <a:cubicBezTo>
                    <a:pt x="299" y="262"/>
                    <a:pt x="299" y="262"/>
                    <a:pt x="299" y="262"/>
                  </a:cubicBezTo>
                  <a:cubicBezTo>
                    <a:pt x="301" y="237"/>
                    <a:pt x="299" y="231"/>
                    <a:pt x="280" y="222"/>
                  </a:cubicBezTo>
                  <a:cubicBezTo>
                    <a:pt x="183" y="176"/>
                    <a:pt x="183" y="176"/>
                    <a:pt x="183" y="176"/>
                  </a:cubicBezTo>
                  <a:cubicBezTo>
                    <a:pt x="141" y="157"/>
                    <a:pt x="116" y="147"/>
                    <a:pt x="105" y="146"/>
                  </a:cubicBezTo>
                  <a:cubicBezTo>
                    <a:pt x="93" y="144"/>
                    <a:pt x="87" y="149"/>
                    <a:pt x="83" y="171"/>
                  </a:cubicBezTo>
                  <a:cubicBezTo>
                    <a:pt x="76" y="203"/>
                    <a:pt x="76" y="203"/>
                    <a:pt x="76" y="203"/>
                  </a:cubicBezTo>
                  <a:cubicBezTo>
                    <a:pt x="70" y="209"/>
                    <a:pt x="55" y="207"/>
                    <a:pt x="52" y="198"/>
                  </a:cubicBezTo>
                  <a:cubicBezTo>
                    <a:pt x="57" y="173"/>
                    <a:pt x="61" y="143"/>
                    <a:pt x="67" y="98"/>
                  </a:cubicBezTo>
                  <a:cubicBezTo>
                    <a:pt x="71" y="66"/>
                    <a:pt x="73" y="32"/>
                    <a:pt x="75" y="5"/>
                  </a:cubicBezTo>
                  <a:cubicBezTo>
                    <a:pt x="79" y="0"/>
                    <a:pt x="95" y="0"/>
                    <a:pt x="99" y="6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98" y="62"/>
                    <a:pt x="106" y="84"/>
                    <a:pt x="139" y="102"/>
                  </a:cubicBezTo>
                  <a:cubicBezTo>
                    <a:pt x="181" y="125"/>
                    <a:pt x="240" y="159"/>
                    <a:pt x="344" y="212"/>
                  </a:cubicBezTo>
                  <a:cubicBezTo>
                    <a:pt x="592" y="341"/>
                    <a:pt x="592" y="341"/>
                    <a:pt x="592" y="341"/>
                  </a:cubicBezTo>
                  <a:cubicBezTo>
                    <a:pt x="625" y="359"/>
                    <a:pt x="643" y="367"/>
                    <a:pt x="658" y="366"/>
                  </a:cubicBezTo>
                  <a:cubicBezTo>
                    <a:pt x="662" y="390"/>
                    <a:pt x="678" y="408"/>
                    <a:pt x="689" y="420"/>
                  </a:cubicBezTo>
                  <a:cubicBezTo>
                    <a:pt x="688" y="426"/>
                    <a:pt x="686" y="432"/>
                    <a:pt x="679" y="434"/>
                  </a:cubicBezTo>
                  <a:cubicBezTo>
                    <a:pt x="635" y="441"/>
                    <a:pt x="589" y="451"/>
                    <a:pt x="545" y="461"/>
                  </a:cubicBezTo>
                  <a:cubicBezTo>
                    <a:pt x="142" y="547"/>
                    <a:pt x="142" y="547"/>
                    <a:pt x="142" y="547"/>
                  </a:cubicBezTo>
                  <a:cubicBezTo>
                    <a:pt x="56" y="565"/>
                    <a:pt x="40" y="576"/>
                    <a:pt x="30" y="617"/>
                  </a:cubicBezTo>
                  <a:cubicBezTo>
                    <a:pt x="24" y="642"/>
                    <a:pt x="24" y="642"/>
                    <a:pt x="24" y="642"/>
                  </a:cubicBezTo>
                  <a:cubicBezTo>
                    <a:pt x="18" y="649"/>
                    <a:pt x="3" y="645"/>
                    <a:pt x="0" y="640"/>
                  </a:cubicBezTo>
                  <a:cubicBezTo>
                    <a:pt x="7" y="600"/>
                    <a:pt x="11" y="567"/>
                    <a:pt x="17" y="523"/>
                  </a:cubicBezTo>
                  <a:cubicBezTo>
                    <a:pt x="22" y="477"/>
                    <a:pt x="25" y="440"/>
                    <a:pt x="27" y="412"/>
                  </a:cubicBezTo>
                  <a:cubicBezTo>
                    <a:pt x="32" y="405"/>
                    <a:pt x="47" y="406"/>
                    <a:pt x="51" y="413"/>
                  </a:cubicBezTo>
                  <a:cubicBezTo>
                    <a:pt x="51" y="441"/>
                    <a:pt x="51" y="441"/>
                    <a:pt x="51" y="441"/>
                  </a:cubicBezTo>
                  <a:cubicBezTo>
                    <a:pt x="50" y="462"/>
                    <a:pt x="55" y="476"/>
                    <a:pt x="64" y="477"/>
                  </a:cubicBezTo>
                  <a:cubicBezTo>
                    <a:pt x="75" y="478"/>
                    <a:pt x="93" y="476"/>
                    <a:pt x="117" y="471"/>
                  </a:cubicBezTo>
                  <a:lnTo>
                    <a:pt x="253" y="444"/>
                  </a:lnTo>
                  <a:close/>
                  <a:moveTo>
                    <a:pt x="361" y="263"/>
                  </a:moveTo>
                  <a:cubicBezTo>
                    <a:pt x="340" y="253"/>
                    <a:pt x="339" y="253"/>
                    <a:pt x="335" y="281"/>
                  </a:cubicBezTo>
                  <a:cubicBezTo>
                    <a:pt x="321" y="399"/>
                    <a:pt x="321" y="399"/>
                    <a:pt x="321" y="399"/>
                  </a:cubicBezTo>
                  <a:cubicBezTo>
                    <a:pt x="318" y="427"/>
                    <a:pt x="322" y="429"/>
                    <a:pt x="349" y="424"/>
                  </a:cubicBezTo>
                  <a:cubicBezTo>
                    <a:pt x="512" y="390"/>
                    <a:pt x="512" y="390"/>
                    <a:pt x="512" y="390"/>
                  </a:cubicBezTo>
                  <a:cubicBezTo>
                    <a:pt x="536" y="385"/>
                    <a:pt x="563" y="380"/>
                    <a:pt x="575" y="375"/>
                  </a:cubicBezTo>
                  <a:cubicBezTo>
                    <a:pt x="576" y="373"/>
                    <a:pt x="576" y="373"/>
                    <a:pt x="576" y="373"/>
                  </a:cubicBezTo>
                  <a:cubicBezTo>
                    <a:pt x="571" y="370"/>
                    <a:pt x="549" y="358"/>
                    <a:pt x="521" y="343"/>
                  </a:cubicBezTo>
                  <a:lnTo>
                    <a:pt x="361" y="26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" name="Freeform 260"/>
            <p:cNvSpPr>
              <a:spLocks/>
            </p:cNvSpPr>
            <p:nvPr/>
          </p:nvSpPr>
          <p:spPr bwMode="auto">
            <a:xfrm>
              <a:off x="7608" y="588"/>
              <a:ext cx="106" cy="112"/>
            </a:xfrm>
            <a:custGeom>
              <a:avLst/>
              <a:gdLst>
                <a:gd name="T0" fmla="*/ 167 w 832"/>
                <a:gd name="T1" fmla="*/ 628 h 877"/>
                <a:gd name="T2" fmla="*/ 7 w 832"/>
                <a:gd name="T3" fmla="*/ 572 h 877"/>
                <a:gd name="T4" fmla="*/ 4 w 832"/>
                <a:gd name="T5" fmla="*/ 551 h 877"/>
                <a:gd name="T6" fmla="*/ 184 w 832"/>
                <a:gd name="T7" fmla="*/ 486 h 877"/>
                <a:gd name="T8" fmla="*/ 503 w 832"/>
                <a:gd name="T9" fmla="*/ 364 h 877"/>
                <a:gd name="T10" fmla="*/ 665 w 832"/>
                <a:gd name="T11" fmla="*/ 305 h 877"/>
                <a:gd name="T12" fmla="*/ 666 w 832"/>
                <a:gd name="T13" fmla="*/ 303 h 877"/>
                <a:gd name="T14" fmla="*/ 608 w 832"/>
                <a:gd name="T15" fmla="*/ 276 h 877"/>
                <a:gd name="T16" fmla="*/ 410 w 832"/>
                <a:gd name="T17" fmla="*/ 202 h 877"/>
                <a:gd name="T18" fmla="*/ 216 w 832"/>
                <a:gd name="T19" fmla="*/ 148 h 877"/>
                <a:gd name="T20" fmla="*/ 182 w 832"/>
                <a:gd name="T21" fmla="*/ 188 h 877"/>
                <a:gd name="T22" fmla="*/ 168 w 832"/>
                <a:gd name="T23" fmla="*/ 215 h 877"/>
                <a:gd name="T24" fmla="*/ 146 w 832"/>
                <a:gd name="T25" fmla="*/ 205 h 877"/>
                <a:gd name="T26" fmla="*/ 189 w 832"/>
                <a:gd name="T27" fmla="*/ 100 h 877"/>
                <a:gd name="T28" fmla="*/ 221 w 832"/>
                <a:gd name="T29" fmla="*/ 4 h 877"/>
                <a:gd name="T30" fmla="*/ 245 w 832"/>
                <a:gd name="T31" fmla="*/ 11 h 877"/>
                <a:gd name="T32" fmla="*/ 238 w 832"/>
                <a:gd name="T33" fmla="*/ 36 h 877"/>
                <a:gd name="T34" fmla="*/ 242 w 832"/>
                <a:gd name="T35" fmla="*/ 83 h 877"/>
                <a:gd name="T36" fmla="*/ 424 w 832"/>
                <a:gd name="T37" fmla="*/ 165 h 877"/>
                <a:gd name="T38" fmla="*/ 687 w 832"/>
                <a:gd name="T39" fmla="*/ 263 h 877"/>
                <a:gd name="T40" fmla="*/ 760 w 832"/>
                <a:gd name="T41" fmla="*/ 268 h 877"/>
                <a:gd name="T42" fmla="*/ 803 w 832"/>
                <a:gd name="T43" fmla="*/ 220 h 877"/>
                <a:gd name="T44" fmla="*/ 810 w 832"/>
                <a:gd name="T45" fmla="*/ 205 h 877"/>
                <a:gd name="T46" fmla="*/ 832 w 832"/>
                <a:gd name="T47" fmla="*/ 215 h 877"/>
                <a:gd name="T48" fmla="*/ 791 w 832"/>
                <a:gd name="T49" fmla="*/ 317 h 877"/>
                <a:gd name="T50" fmla="*/ 778 w 832"/>
                <a:gd name="T51" fmla="*/ 360 h 877"/>
                <a:gd name="T52" fmla="*/ 520 w 832"/>
                <a:gd name="T53" fmla="*/ 440 h 877"/>
                <a:gd name="T54" fmla="*/ 388 w 832"/>
                <a:gd name="T55" fmla="*/ 491 h 877"/>
                <a:gd name="T56" fmla="*/ 168 w 832"/>
                <a:gd name="T57" fmla="*/ 580 h 877"/>
                <a:gd name="T58" fmla="*/ 167 w 832"/>
                <a:gd name="T59" fmla="*/ 582 h 877"/>
                <a:gd name="T60" fmla="*/ 204 w 832"/>
                <a:gd name="T61" fmla="*/ 599 h 877"/>
                <a:gd name="T62" fmla="*/ 398 w 832"/>
                <a:gd name="T63" fmla="*/ 672 h 877"/>
                <a:gd name="T64" fmla="*/ 593 w 832"/>
                <a:gd name="T65" fmla="*/ 724 h 877"/>
                <a:gd name="T66" fmla="*/ 632 w 832"/>
                <a:gd name="T67" fmla="*/ 675 h 877"/>
                <a:gd name="T68" fmla="*/ 640 w 832"/>
                <a:gd name="T69" fmla="*/ 660 h 877"/>
                <a:gd name="T70" fmla="*/ 662 w 832"/>
                <a:gd name="T71" fmla="*/ 670 h 877"/>
                <a:gd name="T72" fmla="*/ 619 w 832"/>
                <a:gd name="T73" fmla="*/ 777 h 877"/>
                <a:gd name="T74" fmla="*/ 587 w 832"/>
                <a:gd name="T75" fmla="*/ 871 h 877"/>
                <a:gd name="T76" fmla="*/ 563 w 832"/>
                <a:gd name="T77" fmla="*/ 865 h 877"/>
                <a:gd name="T78" fmla="*/ 566 w 832"/>
                <a:gd name="T79" fmla="*/ 851 h 877"/>
                <a:gd name="T80" fmla="*/ 566 w 832"/>
                <a:gd name="T81" fmla="*/ 793 h 877"/>
                <a:gd name="T82" fmla="*/ 384 w 832"/>
                <a:gd name="T83" fmla="*/ 710 h 877"/>
                <a:gd name="T84" fmla="*/ 167 w 832"/>
                <a:gd name="T85" fmla="*/ 628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32" h="877">
                  <a:moveTo>
                    <a:pt x="167" y="628"/>
                  </a:moveTo>
                  <a:cubicBezTo>
                    <a:pt x="140" y="618"/>
                    <a:pt x="32" y="578"/>
                    <a:pt x="7" y="572"/>
                  </a:cubicBezTo>
                  <a:cubicBezTo>
                    <a:pt x="2" y="568"/>
                    <a:pt x="0" y="561"/>
                    <a:pt x="4" y="551"/>
                  </a:cubicBezTo>
                  <a:cubicBezTo>
                    <a:pt x="23" y="545"/>
                    <a:pt x="65" y="531"/>
                    <a:pt x="184" y="486"/>
                  </a:cubicBezTo>
                  <a:cubicBezTo>
                    <a:pt x="503" y="364"/>
                    <a:pt x="503" y="364"/>
                    <a:pt x="503" y="364"/>
                  </a:cubicBezTo>
                  <a:cubicBezTo>
                    <a:pt x="541" y="350"/>
                    <a:pt x="638" y="316"/>
                    <a:pt x="665" y="305"/>
                  </a:cubicBezTo>
                  <a:cubicBezTo>
                    <a:pt x="666" y="303"/>
                    <a:pt x="666" y="303"/>
                    <a:pt x="666" y="303"/>
                  </a:cubicBezTo>
                  <a:cubicBezTo>
                    <a:pt x="656" y="295"/>
                    <a:pt x="636" y="287"/>
                    <a:pt x="608" y="276"/>
                  </a:cubicBezTo>
                  <a:cubicBezTo>
                    <a:pt x="410" y="202"/>
                    <a:pt x="410" y="202"/>
                    <a:pt x="410" y="202"/>
                  </a:cubicBezTo>
                  <a:cubicBezTo>
                    <a:pt x="368" y="186"/>
                    <a:pt x="249" y="144"/>
                    <a:pt x="216" y="148"/>
                  </a:cubicBezTo>
                  <a:cubicBezTo>
                    <a:pt x="204" y="151"/>
                    <a:pt x="192" y="166"/>
                    <a:pt x="182" y="188"/>
                  </a:cubicBezTo>
                  <a:cubicBezTo>
                    <a:pt x="168" y="215"/>
                    <a:pt x="168" y="215"/>
                    <a:pt x="168" y="215"/>
                  </a:cubicBezTo>
                  <a:cubicBezTo>
                    <a:pt x="159" y="218"/>
                    <a:pt x="148" y="213"/>
                    <a:pt x="146" y="205"/>
                  </a:cubicBezTo>
                  <a:cubicBezTo>
                    <a:pt x="163" y="165"/>
                    <a:pt x="176" y="133"/>
                    <a:pt x="189" y="100"/>
                  </a:cubicBezTo>
                  <a:cubicBezTo>
                    <a:pt x="203" y="61"/>
                    <a:pt x="211" y="37"/>
                    <a:pt x="221" y="4"/>
                  </a:cubicBezTo>
                  <a:cubicBezTo>
                    <a:pt x="228" y="0"/>
                    <a:pt x="241" y="3"/>
                    <a:pt x="245" y="11"/>
                  </a:cubicBezTo>
                  <a:cubicBezTo>
                    <a:pt x="238" y="36"/>
                    <a:pt x="238" y="36"/>
                    <a:pt x="238" y="36"/>
                  </a:cubicBezTo>
                  <a:cubicBezTo>
                    <a:pt x="232" y="58"/>
                    <a:pt x="233" y="75"/>
                    <a:pt x="242" y="83"/>
                  </a:cubicBezTo>
                  <a:cubicBezTo>
                    <a:pt x="270" y="108"/>
                    <a:pt x="381" y="149"/>
                    <a:pt x="424" y="165"/>
                  </a:cubicBezTo>
                  <a:cubicBezTo>
                    <a:pt x="687" y="263"/>
                    <a:pt x="687" y="263"/>
                    <a:pt x="687" y="263"/>
                  </a:cubicBezTo>
                  <a:cubicBezTo>
                    <a:pt x="712" y="273"/>
                    <a:pt x="732" y="279"/>
                    <a:pt x="760" y="268"/>
                  </a:cubicBezTo>
                  <a:cubicBezTo>
                    <a:pt x="777" y="260"/>
                    <a:pt x="792" y="240"/>
                    <a:pt x="803" y="220"/>
                  </a:cubicBezTo>
                  <a:cubicBezTo>
                    <a:pt x="810" y="205"/>
                    <a:pt x="810" y="205"/>
                    <a:pt x="810" y="205"/>
                  </a:cubicBezTo>
                  <a:cubicBezTo>
                    <a:pt x="818" y="201"/>
                    <a:pt x="831" y="206"/>
                    <a:pt x="832" y="215"/>
                  </a:cubicBezTo>
                  <a:cubicBezTo>
                    <a:pt x="816" y="252"/>
                    <a:pt x="797" y="300"/>
                    <a:pt x="791" y="317"/>
                  </a:cubicBezTo>
                  <a:cubicBezTo>
                    <a:pt x="786" y="331"/>
                    <a:pt x="781" y="347"/>
                    <a:pt x="778" y="360"/>
                  </a:cubicBezTo>
                  <a:cubicBezTo>
                    <a:pt x="725" y="360"/>
                    <a:pt x="565" y="424"/>
                    <a:pt x="520" y="440"/>
                  </a:cubicBezTo>
                  <a:cubicBezTo>
                    <a:pt x="388" y="491"/>
                    <a:pt x="388" y="491"/>
                    <a:pt x="388" y="491"/>
                  </a:cubicBezTo>
                  <a:cubicBezTo>
                    <a:pt x="294" y="527"/>
                    <a:pt x="227" y="554"/>
                    <a:pt x="168" y="580"/>
                  </a:cubicBezTo>
                  <a:cubicBezTo>
                    <a:pt x="167" y="582"/>
                    <a:pt x="167" y="582"/>
                    <a:pt x="167" y="582"/>
                  </a:cubicBezTo>
                  <a:cubicBezTo>
                    <a:pt x="170" y="587"/>
                    <a:pt x="185" y="592"/>
                    <a:pt x="204" y="599"/>
                  </a:cubicBezTo>
                  <a:cubicBezTo>
                    <a:pt x="398" y="672"/>
                    <a:pt x="398" y="672"/>
                    <a:pt x="398" y="672"/>
                  </a:cubicBezTo>
                  <a:cubicBezTo>
                    <a:pt x="441" y="688"/>
                    <a:pt x="559" y="732"/>
                    <a:pt x="593" y="724"/>
                  </a:cubicBezTo>
                  <a:cubicBezTo>
                    <a:pt x="603" y="722"/>
                    <a:pt x="614" y="710"/>
                    <a:pt x="632" y="675"/>
                  </a:cubicBezTo>
                  <a:cubicBezTo>
                    <a:pt x="640" y="660"/>
                    <a:pt x="640" y="660"/>
                    <a:pt x="640" y="660"/>
                  </a:cubicBezTo>
                  <a:cubicBezTo>
                    <a:pt x="648" y="656"/>
                    <a:pt x="662" y="662"/>
                    <a:pt x="662" y="670"/>
                  </a:cubicBezTo>
                  <a:cubicBezTo>
                    <a:pt x="644" y="712"/>
                    <a:pt x="632" y="742"/>
                    <a:pt x="619" y="777"/>
                  </a:cubicBezTo>
                  <a:cubicBezTo>
                    <a:pt x="604" y="816"/>
                    <a:pt x="597" y="840"/>
                    <a:pt x="587" y="871"/>
                  </a:cubicBezTo>
                  <a:cubicBezTo>
                    <a:pt x="579" y="877"/>
                    <a:pt x="567" y="872"/>
                    <a:pt x="563" y="865"/>
                  </a:cubicBezTo>
                  <a:cubicBezTo>
                    <a:pt x="566" y="851"/>
                    <a:pt x="566" y="851"/>
                    <a:pt x="566" y="851"/>
                  </a:cubicBezTo>
                  <a:cubicBezTo>
                    <a:pt x="573" y="821"/>
                    <a:pt x="572" y="800"/>
                    <a:pt x="566" y="793"/>
                  </a:cubicBezTo>
                  <a:cubicBezTo>
                    <a:pt x="539" y="766"/>
                    <a:pt x="426" y="725"/>
                    <a:pt x="384" y="710"/>
                  </a:cubicBezTo>
                  <a:lnTo>
                    <a:pt x="167" y="62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2" name="Freeform 261"/>
            <p:cNvSpPr>
              <a:spLocks/>
            </p:cNvSpPr>
            <p:nvPr/>
          </p:nvSpPr>
          <p:spPr bwMode="auto">
            <a:xfrm>
              <a:off x="7585" y="672"/>
              <a:ext cx="87" cy="70"/>
            </a:xfrm>
            <a:custGeom>
              <a:avLst/>
              <a:gdLst>
                <a:gd name="T0" fmla="*/ 508 w 679"/>
                <a:gd name="T1" fmla="*/ 331 h 550"/>
                <a:gd name="T2" fmla="*/ 645 w 679"/>
                <a:gd name="T3" fmla="*/ 345 h 550"/>
                <a:gd name="T4" fmla="*/ 659 w 679"/>
                <a:gd name="T5" fmla="*/ 325 h 550"/>
                <a:gd name="T6" fmla="*/ 679 w 679"/>
                <a:gd name="T7" fmla="*/ 339 h 550"/>
                <a:gd name="T8" fmla="*/ 613 w 679"/>
                <a:gd name="T9" fmla="*/ 442 h 550"/>
                <a:gd name="T10" fmla="*/ 552 w 679"/>
                <a:gd name="T11" fmla="*/ 546 h 550"/>
                <a:gd name="T12" fmla="*/ 531 w 679"/>
                <a:gd name="T13" fmla="*/ 536 h 550"/>
                <a:gd name="T14" fmla="*/ 542 w 679"/>
                <a:gd name="T15" fmla="*/ 514 h 550"/>
                <a:gd name="T16" fmla="*/ 466 w 679"/>
                <a:gd name="T17" fmla="*/ 399 h 550"/>
                <a:gd name="T18" fmla="*/ 172 w 679"/>
                <a:gd name="T19" fmla="*/ 219 h 550"/>
                <a:gd name="T20" fmla="*/ 36 w 679"/>
                <a:gd name="T21" fmla="*/ 205 h 550"/>
                <a:gd name="T22" fmla="*/ 21 w 679"/>
                <a:gd name="T23" fmla="*/ 224 h 550"/>
                <a:gd name="T24" fmla="*/ 1 w 679"/>
                <a:gd name="T25" fmla="*/ 210 h 550"/>
                <a:gd name="T26" fmla="*/ 66 w 679"/>
                <a:gd name="T27" fmla="*/ 109 h 550"/>
                <a:gd name="T28" fmla="*/ 127 w 679"/>
                <a:gd name="T29" fmla="*/ 3 h 550"/>
                <a:gd name="T30" fmla="*/ 149 w 679"/>
                <a:gd name="T31" fmla="*/ 14 h 550"/>
                <a:gd name="T32" fmla="*/ 139 w 679"/>
                <a:gd name="T33" fmla="*/ 36 h 550"/>
                <a:gd name="T34" fmla="*/ 213 w 679"/>
                <a:gd name="T35" fmla="*/ 151 h 550"/>
                <a:gd name="T36" fmla="*/ 508 w 679"/>
                <a:gd name="T37" fmla="*/ 331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9" h="550">
                  <a:moveTo>
                    <a:pt x="508" y="331"/>
                  </a:moveTo>
                  <a:cubicBezTo>
                    <a:pt x="596" y="384"/>
                    <a:pt x="611" y="391"/>
                    <a:pt x="645" y="345"/>
                  </a:cubicBezTo>
                  <a:cubicBezTo>
                    <a:pt x="659" y="325"/>
                    <a:pt x="659" y="325"/>
                    <a:pt x="659" y="325"/>
                  </a:cubicBezTo>
                  <a:cubicBezTo>
                    <a:pt x="666" y="322"/>
                    <a:pt x="679" y="333"/>
                    <a:pt x="679" y="339"/>
                  </a:cubicBezTo>
                  <a:cubicBezTo>
                    <a:pt x="652" y="380"/>
                    <a:pt x="634" y="407"/>
                    <a:pt x="613" y="442"/>
                  </a:cubicBezTo>
                  <a:cubicBezTo>
                    <a:pt x="592" y="475"/>
                    <a:pt x="576" y="504"/>
                    <a:pt x="552" y="546"/>
                  </a:cubicBezTo>
                  <a:cubicBezTo>
                    <a:pt x="547" y="550"/>
                    <a:pt x="531" y="543"/>
                    <a:pt x="531" y="536"/>
                  </a:cubicBezTo>
                  <a:cubicBezTo>
                    <a:pt x="542" y="514"/>
                    <a:pt x="542" y="514"/>
                    <a:pt x="542" y="514"/>
                  </a:cubicBezTo>
                  <a:cubicBezTo>
                    <a:pt x="567" y="462"/>
                    <a:pt x="554" y="452"/>
                    <a:pt x="466" y="399"/>
                  </a:cubicBezTo>
                  <a:cubicBezTo>
                    <a:pt x="172" y="219"/>
                    <a:pt x="172" y="219"/>
                    <a:pt x="172" y="219"/>
                  </a:cubicBezTo>
                  <a:cubicBezTo>
                    <a:pt x="84" y="165"/>
                    <a:pt x="71" y="160"/>
                    <a:pt x="36" y="205"/>
                  </a:cubicBezTo>
                  <a:cubicBezTo>
                    <a:pt x="21" y="224"/>
                    <a:pt x="21" y="224"/>
                    <a:pt x="21" y="224"/>
                  </a:cubicBezTo>
                  <a:cubicBezTo>
                    <a:pt x="14" y="227"/>
                    <a:pt x="0" y="217"/>
                    <a:pt x="1" y="210"/>
                  </a:cubicBezTo>
                  <a:cubicBezTo>
                    <a:pt x="28" y="170"/>
                    <a:pt x="46" y="142"/>
                    <a:pt x="66" y="109"/>
                  </a:cubicBezTo>
                  <a:cubicBezTo>
                    <a:pt x="87" y="74"/>
                    <a:pt x="104" y="46"/>
                    <a:pt x="127" y="3"/>
                  </a:cubicBezTo>
                  <a:cubicBezTo>
                    <a:pt x="133" y="0"/>
                    <a:pt x="147" y="6"/>
                    <a:pt x="149" y="14"/>
                  </a:cubicBezTo>
                  <a:cubicBezTo>
                    <a:pt x="139" y="36"/>
                    <a:pt x="139" y="36"/>
                    <a:pt x="139" y="36"/>
                  </a:cubicBezTo>
                  <a:cubicBezTo>
                    <a:pt x="115" y="89"/>
                    <a:pt x="125" y="97"/>
                    <a:pt x="213" y="151"/>
                  </a:cubicBezTo>
                  <a:lnTo>
                    <a:pt x="508" y="33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3" name="Freeform 262"/>
            <p:cNvSpPr>
              <a:spLocks/>
            </p:cNvSpPr>
            <p:nvPr/>
          </p:nvSpPr>
          <p:spPr bwMode="auto">
            <a:xfrm>
              <a:off x="7549" y="718"/>
              <a:ext cx="99" cy="100"/>
            </a:xfrm>
            <a:custGeom>
              <a:avLst/>
              <a:gdLst>
                <a:gd name="T0" fmla="*/ 171 w 773"/>
                <a:gd name="T1" fmla="*/ 232 h 780"/>
                <a:gd name="T2" fmla="*/ 41 w 773"/>
                <a:gd name="T3" fmla="*/ 196 h 780"/>
                <a:gd name="T4" fmla="*/ 19 w 773"/>
                <a:gd name="T5" fmla="*/ 218 h 780"/>
                <a:gd name="T6" fmla="*/ 2 w 773"/>
                <a:gd name="T7" fmla="*/ 200 h 780"/>
                <a:gd name="T8" fmla="*/ 88 w 773"/>
                <a:gd name="T9" fmla="*/ 106 h 780"/>
                <a:gd name="T10" fmla="*/ 174 w 773"/>
                <a:gd name="T11" fmla="*/ 3 h 780"/>
                <a:gd name="T12" fmla="*/ 192 w 773"/>
                <a:gd name="T13" fmla="*/ 19 h 780"/>
                <a:gd name="T14" fmla="*/ 171 w 773"/>
                <a:gd name="T15" fmla="*/ 47 h 780"/>
                <a:gd name="T16" fmla="*/ 223 w 773"/>
                <a:gd name="T17" fmla="*/ 172 h 780"/>
                <a:gd name="T18" fmla="*/ 550 w 773"/>
                <a:gd name="T19" fmla="*/ 457 h 780"/>
                <a:gd name="T20" fmla="*/ 593 w 773"/>
                <a:gd name="T21" fmla="*/ 455 h 780"/>
                <a:gd name="T22" fmla="*/ 628 w 773"/>
                <a:gd name="T23" fmla="*/ 415 h 780"/>
                <a:gd name="T24" fmla="*/ 688 w 773"/>
                <a:gd name="T25" fmla="*/ 309 h 780"/>
                <a:gd name="T26" fmla="*/ 666 w 773"/>
                <a:gd name="T27" fmla="*/ 232 h 780"/>
                <a:gd name="T28" fmla="*/ 688 w 773"/>
                <a:gd name="T29" fmla="*/ 217 h 780"/>
                <a:gd name="T30" fmla="*/ 773 w 773"/>
                <a:gd name="T31" fmla="*/ 340 h 780"/>
                <a:gd name="T32" fmla="*/ 760 w 773"/>
                <a:gd name="T33" fmla="*/ 354 h 780"/>
                <a:gd name="T34" fmla="*/ 684 w 773"/>
                <a:gd name="T35" fmla="*/ 396 h 780"/>
                <a:gd name="T36" fmla="*/ 426 w 773"/>
                <a:gd name="T37" fmla="*/ 693 h 780"/>
                <a:gd name="T38" fmla="*/ 396 w 773"/>
                <a:gd name="T39" fmla="*/ 768 h 780"/>
                <a:gd name="T40" fmla="*/ 383 w 773"/>
                <a:gd name="T41" fmla="*/ 779 h 780"/>
                <a:gd name="T42" fmla="*/ 281 w 773"/>
                <a:gd name="T43" fmla="*/ 671 h 780"/>
                <a:gd name="T44" fmla="*/ 296 w 773"/>
                <a:gd name="T45" fmla="*/ 651 h 780"/>
                <a:gd name="T46" fmla="*/ 366 w 773"/>
                <a:gd name="T47" fmla="*/ 679 h 780"/>
                <a:gd name="T48" fmla="*/ 458 w 773"/>
                <a:gd name="T49" fmla="*/ 610 h 780"/>
                <a:gd name="T50" fmla="*/ 503 w 773"/>
                <a:gd name="T51" fmla="*/ 558 h 780"/>
                <a:gd name="T52" fmla="*/ 497 w 773"/>
                <a:gd name="T53" fmla="*/ 515 h 780"/>
                <a:gd name="T54" fmla="*/ 171 w 773"/>
                <a:gd name="T55" fmla="*/ 23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73" h="780">
                  <a:moveTo>
                    <a:pt x="171" y="232"/>
                  </a:moveTo>
                  <a:cubicBezTo>
                    <a:pt x="94" y="165"/>
                    <a:pt x="83" y="157"/>
                    <a:pt x="41" y="196"/>
                  </a:cubicBezTo>
                  <a:cubicBezTo>
                    <a:pt x="19" y="218"/>
                    <a:pt x="19" y="218"/>
                    <a:pt x="19" y="218"/>
                  </a:cubicBezTo>
                  <a:cubicBezTo>
                    <a:pt x="12" y="220"/>
                    <a:pt x="0" y="206"/>
                    <a:pt x="2" y="200"/>
                  </a:cubicBezTo>
                  <a:cubicBezTo>
                    <a:pt x="40" y="160"/>
                    <a:pt x="62" y="136"/>
                    <a:pt x="88" y="106"/>
                  </a:cubicBezTo>
                  <a:cubicBezTo>
                    <a:pt x="113" y="77"/>
                    <a:pt x="134" y="51"/>
                    <a:pt x="174" y="3"/>
                  </a:cubicBezTo>
                  <a:cubicBezTo>
                    <a:pt x="180" y="0"/>
                    <a:pt x="193" y="9"/>
                    <a:pt x="192" y="19"/>
                  </a:cubicBezTo>
                  <a:cubicBezTo>
                    <a:pt x="171" y="47"/>
                    <a:pt x="171" y="47"/>
                    <a:pt x="171" y="47"/>
                  </a:cubicBezTo>
                  <a:cubicBezTo>
                    <a:pt x="139" y="92"/>
                    <a:pt x="146" y="105"/>
                    <a:pt x="223" y="172"/>
                  </a:cubicBezTo>
                  <a:cubicBezTo>
                    <a:pt x="550" y="457"/>
                    <a:pt x="550" y="457"/>
                    <a:pt x="550" y="457"/>
                  </a:cubicBezTo>
                  <a:cubicBezTo>
                    <a:pt x="573" y="476"/>
                    <a:pt x="574" y="477"/>
                    <a:pt x="593" y="455"/>
                  </a:cubicBezTo>
                  <a:cubicBezTo>
                    <a:pt x="628" y="415"/>
                    <a:pt x="628" y="415"/>
                    <a:pt x="628" y="415"/>
                  </a:cubicBezTo>
                  <a:cubicBezTo>
                    <a:pt x="655" y="383"/>
                    <a:pt x="689" y="342"/>
                    <a:pt x="688" y="309"/>
                  </a:cubicBezTo>
                  <a:cubicBezTo>
                    <a:pt x="687" y="277"/>
                    <a:pt x="677" y="256"/>
                    <a:pt x="666" y="232"/>
                  </a:cubicBezTo>
                  <a:cubicBezTo>
                    <a:pt x="667" y="222"/>
                    <a:pt x="680" y="215"/>
                    <a:pt x="688" y="217"/>
                  </a:cubicBezTo>
                  <a:cubicBezTo>
                    <a:pt x="710" y="257"/>
                    <a:pt x="748" y="309"/>
                    <a:pt x="773" y="340"/>
                  </a:cubicBezTo>
                  <a:cubicBezTo>
                    <a:pt x="772" y="343"/>
                    <a:pt x="764" y="354"/>
                    <a:pt x="760" y="354"/>
                  </a:cubicBezTo>
                  <a:cubicBezTo>
                    <a:pt x="733" y="338"/>
                    <a:pt x="713" y="363"/>
                    <a:pt x="684" y="396"/>
                  </a:cubicBezTo>
                  <a:cubicBezTo>
                    <a:pt x="426" y="693"/>
                    <a:pt x="426" y="693"/>
                    <a:pt x="426" y="693"/>
                  </a:cubicBezTo>
                  <a:cubicBezTo>
                    <a:pt x="391" y="732"/>
                    <a:pt x="387" y="740"/>
                    <a:pt x="396" y="768"/>
                  </a:cubicBezTo>
                  <a:cubicBezTo>
                    <a:pt x="395" y="773"/>
                    <a:pt x="387" y="780"/>
                    <a:pt x="383" y="779"/>
                  </a:cubicBezTo>
                  <a:cubicBezTo>
                    <a:pt x="360" y="745"/>
                    <a:pt x="305" y="688"/>
                    <a:pt x="281" y="671"/>
                  </a:cubicBezTo>
                  <a:cubicBezTo>
                    <a:pt x="278" y="663"/>
                    <a:pt x="289" y="651"/>
                    <a:pt x="296" y="651"/>
                  </a:cubicBezTo>
                  <a:cubicBezTo>
                    <a:pt x="316" y="665"/>
                    <a:pt x="348" y="683"/>
                    <a:pt x="366" y="679"/>
                  </a:cubicBezTo>
                  <a:cubicBezTo>
                    <a:pt x="393" y="673"/>
                    <a:pt x="423" y="650"/>
                    <a:pt x="458" y="610"/>
                  </a:cubicBezTo>
                  <a:cubicBezTo>
                    <a:pt x="503" y="558"/>
                    <a:pt x="503" y="558"/>
                    <a:pt x="503" y="558"/>
                  </a:cubicBezTo>
                  <a:cubicBezTo>
                    <a:pt x="522" y="536"/>
                    <a:pt x="521" y="536"/>
                    <a:pt x="497" y="515"/>
                  </a:cubicBezTo>
                  <a:lnTo>
                    <a:pt x="171" y="23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4" name="Freeform 263"/>
            <p:cNvSpPr>
              <a:spLocks noEditPoints="1"/>
            </p:cNvSpPr>
            <p:nvPr/>
          </p:nvSpPr>
          <p:spPr bwMode="auto">
            <a:xfrm>
              <a:off x="7473" y="757"/>
              <a:ext cx="111" cy="98"/>
            </a:xfrm>
            <a:custGeom>
              <a:avLst/>
              <a:gdLst>
                <a:gd name="T0" fmla="*/ 317 w 865"/>
                <a:gd name="T1" fmla="*/ 431 h 772"/>
                <a:gd name="T2" fmla="*/ 364 w 865"/>
                <a:gd name="T3" fmla="*/ 426 h 772"/>
                <a:gd name="T4" fmla="*/ 481 w 865"/>
                <a:gd name="T5" fmla="*/ 339 h 772"/>
                <a:gd name="T6" fmla="*/ 497 w 865"/>
                <a:gd name="T7" fmla="*/ 298 h 772"/>
                <a:gd name="T8" fmla="*/ 464 w 865"/>
                <a:gd name="T9" fmla="*/ 196 h 772"/>
                <a:gd name="T10" fmla="*/ 433 w 865"/>
                <a:gd name="T11" fmla="*/ 119 h 772"/>
                <a:gd name="T12" fmla="*/ 399 w 865"/>
                <a:gd name="T13" fmla="*/ 120 h 772"/>
                <a:gd name="T14" fmla="*/ 371 w 865"/>
                <a:gd name="T15" fmla="*/ 137 h 772"/>
                <a:gd name="T16" fmla="*/ 359 w 865"/>
                <a:gd name="T17" fmla="*/ 116 h 772"/>
                <a:gd name="T18" fmla="*/ 441 w 865"/>
                <a:gd name="T19" fmla="*/ 59 h 772"/>
                <a:gd name="T20" fmla="*/ 514 w 865"/>
                <a:gd name="T21" fmla="*/ 1 h 772"/>
                <a:gd name="T22" fmla="*/ 530 w 865"/>
                <a:gd name="T23" fmla="*/ 19 h 772"/>
                <a:gd name="T24" fmla="*/ 506 w 865"/>
                <a:gd name="T25" fmla="*/ 41 h 772"/>
                <a:gd name="T26" fmla="*/ 488 w 865"/>
                <a:gd name="T27" fmla="*/ 113 h 772"/>
                <a:gd name="T28" fmla="*/ 548 w 865"/>
                <a:gd name="T29" fmla="*/ 338 h 772"/>
                <a:gd name="T30" fmla="*/ 625 w 865"/>
                <a:gd name="T31" fmla="*/ 607 h 772"/>
                <a:gd name="T32" fmla="*/ 653 w 865"/>
                <a:gd name="T33" fmla="*/ 672 h 772"/>
                <a:gd name="T34" fmla="*/ 634 w 865"/>
                <a:gd name="T35" fmla="*/ 732 h 772"/>
                <a:gd name="T36" fmla="*/ 617 w 865"/>
                <a:gd name="T37" fmla="*/ 734 h 772"/>
                <a:gd name="T38" fmla="*/ 505 w 865"/>
                <a:gd name="T39" fmla="*/ 655 h 772"/>
                <a:gd name="T40" fmla="*/ 166 w 865"/>
                <a:gd name="T41" fmla="*/ 421 h 772"/>
                <a:gd name="T42" fmla="*/ 39 w 865"/>
                <a:gd name="T43" fmla="*/ 388 h 772"/>
                <a:gd name="T44" fmla="*/ 16 w 865"/>
                <a:gd name="T45" fmla="*/ 401 h 772"/>
                <a:gd name="T46" fmla="*/ 1 w 865"/>
                <a:gd name="T47" fmla="*/ 381 h 772"/>
                <a:gd name="T48" fmla="*/ 98 w 865"/>
                <a:gd name="T49" fmla="*/ 314 h 772"/>
                <a:gd name="T50" fmla="*/ 185 w 865"/>
                <a:gd name="T51" fmla="*/ 245 h 772"/>
                <a:gd name="T52" fmla="*/ 201 w 865"/>
                <a:gd name="T53" fmla="*/ 263 h 772"/>
                <a:gd name="T54" fmla="*/ 181 w 865"/>
                <a:gd name="T55" fmla="*/ 282 h 772"/>
                <a:gd name="T56" fmla="*/ 164 w 865"/>
                <a:gd name="T57" fmla="*/ 316 h 772"/>
                <a:gd name="T58" fmla="*/ 204 w 865"/>
                <a:gd name="T59" fmla="*/ 350 h 772"/>
                <a:gd name="T60" fmla="*/ 317 w 865"/>
                <a:gd name="T61" fmla="*/ 431 h 772"/>
                <a:gd name="T62" fmla="*/ 523 w 865"/>
                <a:gd name="T63" fmla="*/ 386 h 772"/>
                <a:gd name="T64" fmla="*/ 493 w 865"/>
                <a:gd name="T65" fmla="*/ 379 h 772"/>
                <a:gd name="T66" fmla="*/ 397 w 865"/>
                <a:gd name="T67" fmla="*/ 450 h 772"/>
                <a:gd name="T68" fmla="*/ 398 w 865"/>
                <a:gd name="T69" fmla="*/ 487 h 772"/>
                <a:gd name="T70" fmla="*/ 534 w 865"/>
                <a:gd name="T71" fmla="*/ 583 h 772"/>
                <a:gd name="T72" fmla="*/ 589 w 865"/>
                <a:gd name="T73" fmla="*/ 619 h 772"/>
                <a:gd name="T74" fmla="*/ 590 w 865"/>
                <a:gd name="T75" fmla="*/ 617 h 772"/>
                <a:gd name="T76" fmla="*/ 575 w 865"/>
                <a:gd name="T77" fmla="*/ 558 h 772"/>
                <a:gd name="T78" fmla="*/ 523 w 865"/>
                <a:gd name="T79" fmla="*/ 386 h 772"/>
                <a:gd name="T80" fmla="*/ 821 w 865"/>
                <a:gd name="T81" fmla="*/ 707 h 772"/>
                <a:gd name="T82" fmla="*/ 851 w 865"/>
                <a:gd name="T83" fmla="*/ 705 h 772"/>
                <a:gd name="T84" fmla="*/ 863 w 865"/>
                <a:gd name="T85" fmla="*/ 734 h 772"/>
                <a:gd name="T86" fmla="*/ 857 w 865"/>
                <a:gd name="T87" fmla="*/ 766 h 772"/>
                <a:gd name="T88" fmla="*/ 828 w 865"/>
                <a:gd name="T89" fmla="*/ 772 h 772"/>
                <a:gd name="T90" fmla="*/ 638 w 865"/>
                <a:gd name="T91" fmla="*/ 769 h 772"/>
                <a:gd name="T92" fmla="*/ 634 w 865"/>
                <a:gd name="T93" fmla="*/ 750 h 772"/>
                <a:gd name="T94" fmla="*/ 821 w 865"/>
                <a:gd name="T95" fmla="*/ 707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65" h="772">
                  <a:moveTo>
                    <a:pt x="317" y="431"/>
                  </a:moveTo>
                  <a:cubicBezTo>
                    <a:pt x="336" y="444"/>
                    <a:pt x="340" y="444"/>
                    <a:pt x="364" y="426"/>
                  </a:cubicBezTo>
                  <a:cubicBezTo>
                    <a:pt x="481" y="339"/>
                    <a:pt x="481" y="339"/>
                    <a:pt x="481" y="339"/>
                  </a:cubicBezTo>
                  <a:cubicBezTo>
                    <a:pt x="501" y="325"/>
                    <a:pt x="504" y="319"/>
                    <a:pt x="497" y="298"/>
                  </a:cubicBezTo>
                  <a:cubicBezTo>
                    <a:pt x="464" y="196"/>
                    <a:pt x="464" y="196"/>
                    <a:pt x="464" y="196"/>
                  </a:cubicBezTo>
                  <a:cubicBezTo>
                    <a:pt x="450" y="153"/>
                    <a:pt x="439" y="128"/>
                    <a:pt x="433" y="119"/>
                  </a:cubicBezTo>
                  <a:cubicBezTo>
                    <a:pt x="426" y="110"/>
                    <a:pt x="419" y="108"/>
                    <a:pt x="399" y="120"/>
                  </a:cubicBezTo>
                  <a:cubicBezTo>
                    <a:pt x="371" y="137"/>
                    <a:pt x="371" y="137"/>
                    <a:pt x="371" y="137"/>
                  </a:cubicBezTo>
                  <a:cubicBezTo>
                    <a:pt x="363" y="137"/>
                    <a:pt x="354" y="125"/>
                    <a:pt x="359" y="116"/>
                  </a:cubicBezTo>
                  <a:cubicBezTo>
                    <a:pt x="380" y="103"/>
                    <a:pt x="404" y="85"/>
                    <a:pt x="441" y="59"/>
                  </a:cubicBezTo>
                  <a:cubicBezTo>
                    <a:pt x="467" y="40"/>
                    <a:pt x="494" y="17"/>
                    <a:pt x="514" y="1"/>
                  </a:cubicBezTo>
                  <a:cubicBezTo>
                    <a:pt x="521" y="0"/>
                    <a:pt x="532" y="12"/>
                    <a:pt x="530" y="19"/>
                  </a:cubicBezTo>
                  <a:cubicBezTo>
                    <a:pt x="506" y="41"/>
                    <a:pt x="506" y="41"/>
                    <a:pt x="506" y="41"/>
                  </a:cubicBezTo>
                  <a:cubicBezTo>
                    <a:pt x="489" y="56"/>
                    <a:pt x="478" y="77"/>
                    <a:pt x="488" y="113"/>
                  </a:cubicBezTo>
                  <a:cubicBezTo>
                    <a:pt x="500" y="160"/>
                    <a:pt x="516" y="226"/>
                    <a:pt x="548" y="338"/>
                  </a:cubicBezTo>
                  <a:cubicBezTo>
                    <a:pt x="625" y="607"/>
                    <a:pt x="625" y="607"/>
                    <a:pt x="625" y="607"/>
                  </a:cubicBezTo>
                  <a:cubicBezTo>
                    <a:pt x="635" y="644"/>
                    <a:pt x="641" y="662"/>
                    <a:pt x="653" y="672"/>
                  </a:cubicBezTo>
                  <a:cubicBezTo>
                    <a:pt x="638" y="692"/>
                    <a:pt x="635" y="716"/>
                    <a:pt x="634" y="732"/>
                  </a:cubicBezTo>
                  <a:cubicBezTo>
                    <a:pt x="629" y="736"/>
                    <a:pt x="623" y="738"/>
                    <a:pt x="617" y="734"/>
                  </a:cubicBezTo>
                  <a:cubicBezTo>
                    <a:pt x="582" y="707"/>
                    <a:pt x="542" y="680"/>
                    <a:pt x="505" y="655"/>
                  </a:cubicBezTo>
                  <a:cubicBezTo>
                    <a:pt x="166" y="421"/>
                    <a:pt x="166" y="421"/>
                    <a:pt x="166" y="421"/>
                  </a:cubicBezTo>
                  <a:cubicBezTo>
                    <a:pt x="94" y="371"/>
                    <a:pt x="75" y="367"/>
                    <a:pt x="39" y="388"/>
                  </a:cubicBezTo>
                  <a:cubicBezTo>
                    <a:pt x="16" y="401"/>
                    <a:pt x="16" y="401"/>
                    <a:pt x="16" y="401"/>
                  </a:cubicBezTo>
                  <a:cubicBezTo>
                    <a:pt x="8" y="401"/>
                    <a:pt x="0" y="387"/>
                    <a:pt x="1" y="381"/>
                  </a:cubicBezTo>
                  <a:cubicBezTo>
                    <a:pt x="35" y="359"/>
                    <a:pt x="63" y="340"/>
                    <a:pt x="98" y="314"/>
                  </a:cubicBezTo>
                  <a:cubicBezTo>
                    <a:pt x="135" y="286"/>
                    <a:pt x="163" y="262"/>
                    <a:pt x="185" y="245"/>
                  </a:cubicBezTo>
                  <a:cubicBezTo>
                    <a:pt x="194" y="243"/>
                    <a:pt x="204" y="255"/>
                    <a:pt x="201" y="263"/>
                  </a:cubicBezTo>
                  <a:cubicBezTo>
                    <a:pt x="181" y="282"/>
                    <a:pt x="181" y="282"/>
                    <a:pt x="181" y="282"/>
                  </a:cubicBezTo>
                  <a:cubicBezTo>
                    <a:pt x="165" y="296"/>
                    <a:pt x="158" y="309"/>
                    <a:pt x="164" y="316"/>
                  </a:cubicBezTo>
                  <a:cubicBezTo>
                    <a:pt x="170" y="325"/>
                    <a:pt x="184" y="336"/>
                    <a:pt x="204" y="350"/>
                  </a:cubicBezTo>
                  <a:lnTo>
                    <a:pt x="317" y="431"/>
                  </a:lnTo>
                  <a:close/>
                  <a:moveTo>
                    <a:pt x="523" y="386"/>
                  </a:moveTo>
                  <a:cubicBezTo>
                    <a:pt x="516" y="363"/>
                    <a:pt x="515" y="363"/>
                    <a:pt x="493" y="379"/>
                  </a:cubicBezTo>
                  <a:cubicBezTo>
                    <a:pt x="397" y="450"/>
                    <a:pt x="397" y="450"/>
                    <a:pt x="397" y="450"/>
                  </a:cubicBezTo>
                  <a:cubicBezTo>
                    <a:pt x="375" y="467"/>
                    <a:pt x="375" y="471"/>
                    <a:pt x="398" y="487"/>
                  </a:cubicBezTo>
                  <a:cubicBezTo>
                    <a:pt x="534" y="583"/>
                    <a:pt x="534" y="583"/>
                    <a:pt x="534" y="583"/>
                  </a:cubicBezTo>
                  <a:cubicBezTo>
                    <a:pt x="554" y="597"/>
                    <a:pt x="577" y="613"/>
                    <a:pt x="589" y="619"/>
                  </a:cubicBezTo>
                  <a:cubicBezTo>
                    <a:pt x="590" y="617"/>
                    <a:pt x="590" y="617"/>
                    <a:pt x="590" y="617"/>
                  </a:cubicBezTo>
                  <a:cubicBezTo>
                    <a:pt x="590" y="612"/>
                    <a:pt x="583" y="587"/>
                    <a:pt x="575" y="558"/>
                  </a:cubicBezTo>
                  <a:lnTo>
                    <a:pt x="523" y="386"/>
                  </a:lnTo>
                  <a:close/>
                  <a:moveTo>
                    <a:pt x="821" y="707"/>
                  </a:moveTo>
                  <a:cubicBezTo>
                    <a:pt x="835" y="704"/>
                    <a:pt x="844" y="702"/>
                    <a:pt x="851" y="705"/>
                  </a:cubicBezTo>
                  <a:cubicBezTo>
                    <a:pt x="857" y="708"/>
                    <a:pt x="862" y="719"/>
                    <a:pt x="863" y="734"/>
                  </a:cubicBezTo>
                  <a:cubicBezTo>
                    <a:pt x="865" y="748"/>
                    <a:pt x="862" y="762"/>
                    <a:pt x="857" y="766"/>
                  </a:cubicBezTo>
                  <a:cubicBezTo>
                    <a:pt x="851" y="770"/>
                    <a:pt x="842" y="772"/>
                    <a:pt x="828" y="772"/>
                  </a:cubicBezTo>
                  <a:cubicBezTo>
                    <a:pt x="638" y="769"/>
                    <a:pt x="638" y="769"/>
                    <a:pt x="638" y="769"/>
                  </a:cubicBezTo>
                  <a:cubicBezTo>
                    <a:pt x="630" y="764"/>
                    <a:pt x="630" y="756"/>
                    <a:pt x="634" y="750"/>
                  </a:cubicBezTo>
                  <a:lnTo>
                    <a:pt x="821" y="70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5" name="CasellaDiTesto 44"/>
          <p:cNvSpPr txBox="1"/>
          <p:nvPr/>
        </p:nvSpPr>
        <p:spPr>
          <a:xfrm>
            <a:off x="1910310" y="5561095"/>
            <a:ext cx="6168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smtClean="0">
                <a:cs typeface="Segoe UI Semilight" panose="020B0402040204020203" pitchFamily="34" charset="0"/>
              </a:rPr>
              <a:t>Scuola Grande di San Marco – Venezia 14 novembre </a:t>
            </a:r>
            <a:r>
              <a:rPr lang="it-IT" sz="2000" dirty="0" smtClean="0">
                <a:cs typeface="Segoe UI Semilight" panose="020B0402040204020203" pitchFamily="34" charset="0"/>
              </a:rPr>
              <a:t>2015</a:t>
            </a:r>
            <a:endParaRPr lang="it-IT" sz="2000" dirty="0"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06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975" y="0"/>
            <a:ext cx="417466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4000" i="1" dirty="0" smtClean="0">
                <a:latin typeface="+mj-lt"/>
              </a:rPr>
              <a:t>Ostreopsis </a:t>
            </a:r>
            <a:r>
              <a:rPr lang="it-IT" sz="4000" dirty="0" err="1" smtClean="0">
                <a:latin typeface="+mj-lt"/>
              </a:rPr>
              <a:t>cf</a:t>
            </a:r>
            <a:r>
              <a:rPr lang="it-IT" sz="4000" dirty="0" smtClean="0">
                <a:latin typeface="+mj-lt"/>
              </a:rPr>
              <a:t>.</a:t>
            </a:r>
            <a:r>
              <a:rPr lang="it-IT" sz="4000" i="1" dirty="0" smtClean="0">
                <a:latin typeface="+mj-lt"/>
              </a:rPr>
              <a:t> </a:t>
            </a:r>
            <a:r>
              <a:rPr lang="it-IT" sz="4000" i="1" dirty="0">
                <a:latin typeface="+mj-lt"/>
              </a:rPr>
              <a:t>ovata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850" y="692150"/>
            <a:ext cx="842486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400" dirty="0"/>
              <a:t>Dalla fine </a:t>
            </a:r>
            <a:r>
              <a:rPr lang="it-IT" sz="2400" dirty="0">
                <a:latin typeface="+mn-lt"/>
              </a:rPr>
              <a:t>degli anni '90 fioriture in tutta </a:t>
            </a:r>
            <a:r>
              <a:rPr lang="it-IT" sz="2400" dirty="0"/>
              <a:t>I</a:t>
            </a:r>
            <a:r>
              <a:rPr lang="it-IT" sz="2400" dirty="0" smtClean="0">
                <a:latin typeface="+mn-lt"/>
              </a:rPr>
              <a:t>talia</a:t>
            </a:r>
            <a:r>
              <a:rPr lang="it-IT" sz="2400" dirty="0">
                <a:latin typeface="+mn-lt"/>
              </a:rPr>
              <a:t>. </a:t>
            </a:r>
            <a:endParaRPr lang="en-US" sz="2400" dirty="0">
              <a:latin typeface="+mn-lt"/>
            </a:endParaRPr>
          </a:p>
        </p:txBody>
      </p:sp>
      <p:sp>
        <p:nvSpPr>
          <p:cNvPr id="460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D057B4-0BEF-4E56-AB1E-267EC63EC98D}" type="slidenum">
              <a:rPr lang="en-US" smtClean="0">
                <a:latin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96" y="3411980"/>
            <a:ext cx="2661588" cy="1774392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565373" y="5163859"/>
            <a:ext cx="27806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/>
              <a:t>D. </a:t>
            </a:r>
            <a:r>
              <a:rPr lang="it-IT" sz="1400" dirty="0"/>
              <a:t>Di Cioccio, Stazione Zoologica </a:t>
            </a:r>
            <a:r>
              <a:rPr lang="it-IT" sz="1400" dirty="0" smtClean="0"/>
              <a:t>NA</a:t>
            </a:r>
            <a:endParaRPr lang="it-IT" sz="1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346005" y="3522247"/>
            <a:ext cx="564752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it-IT" sz="2400" dirty="0"/>
              <a:t>Dinoflagellato bentonico, cresce su </a:t>
            </a:r>
            <a:r>
              <a:rPr lang="it-IT" sz="2400" dirty="0" err="1"/>
              <a:t>macroalghe</a:t>
            </a:r>
            <a:r>
              <a:rPr lang="it-IT" sz="2400" dirty="0"/>
              <a:t> o substrati duri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it-IT" sz="2400" dirty="0" smtClean="0"/>
              <a:t>Habitat tropicali – nel Mediterraneo dagli anni 1970; fioriture dagli anni 1990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484" y="1287121"/>
            <a:ext cx="2655404" cy="1991553"/>
          </a:xfrm>
          <a:prstGeom prst="rect">
            <a:avLst/>
          </a:prstGeom>
        </p:spPr>
      </p:pic>
      <p:pic>
        <p:nvPicPr>
          <p:cNvPr id="11" name="Picture 2" descr="sintomi dellalga tossica Tutti i sintomi dell'alga toss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888" y="1271929"/>
            <a:ext cx="2614453" cy="200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24" y="1271929"/>
            <a:ext cx="2669165" cy="2006745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323850" y="5599468"/>
            <a:ext cx="86696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400" dirty="0"/>
              <a:t>Fioriture estive, le densità più elevate si trovano a luglio nel Mar Tirreno, a settembre nel Mar Adriatico</a:t>
            </a:r>
          </a:p>
        </p:txBody>
      </p:sp>
    </p:spTree>
    <p:extLst>
      <p:ext uri="{BB962C8B-B14F-4D97-AF65-F5344CB8AC3E}">
        <p14:creationId xmlns:p14="http://schemas.microsoft.com/office/powerpoint/2010/main" val="375807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695" y="701357"/>
            <a:ext cx="5015230" cy="286448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5125" y="3621891"/>
            <a:ext cx="4883150" cy="27692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3" name="Picture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" y="3623131"/>
            <a:ext cx="4785995" cy="9204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5262413" y="796408"/>
            <a:ext cx="3614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Corallo </a:t>
            </a:r>
            <a:r>
              <a:rPr lang="it-IT" i="1" dirty="0" err="1" smtClean="0"/>
              <a:t>Palythoa</a:t>
            </a:r>
            <a:r>
              <a:rPr lang="it-IT" i="1" dirty="0" smtClean="0"/>
              <a:t> </a:t>
            </a:r>
            <a:r>
              <a:rPr lang="it-IT" i="1" dirty="0" err="1" smtClean="0"/>
              <a:t>toxica</a:t>
            </a:r>
            <a:r>
              <a:rPr lang="it-IT" i="1" dirty="0" smtClean="0"/>
              <a:t> </a:t>
            </a:r>
            <a:r>
              <a:rPr lang="it-IT" dirty="0" smtClean="0"/>
              <a:t>e molti altri organismi tropicali</a:t>
            </a:r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409575" y="38377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 smtClean="0"/>
              <a:t>Tossine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328930" y="5059848"/>
            <a:ext cx="3614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 smtClean="0"/>
              <a:t>Ostreopsis </a:t>
            </a:r>
            <a:r>
              <a:rPr lang="it-IT" dirty="0" err="1" smtClean="0"/>
              <a:t>cf</a:t>
            </a:r>
            <a:r>
              <a:rPr lang="it-IT" dirty="0" smtClean="0"/>
              <a:t>.</a:t>
            </a:r>
            <a:r>
              <a:rPr lang="it-IT" i="1" dirty="0" smtClean="0"/>
              <a:t> ovata</a:t>
            </a:r>
            <a:r>
              <a:rPr lang="it-IT" dirty="0" smtClean="0"/>
              <a:t>, molte varianti, a-f, dipendono dal ceppo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262413" y="1910893"/>
            <a:ext cx="120706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Palitossina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858003" y="6021794"/>
            <a:ext cx="123489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Ovatossina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64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69142" y="1516090"/>
            <a:ext cx="46254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0" u="none" strike="noStrike" baseline="0" dirty="0" err="1" smtClean="0"/>
              <a:t>Numerosi</a:t>
            </a:r>
            <a:r>
              <a:rPr lang="en-US" sz="2400" i="0" u="none" strike="noStrike" baseline="0" dirty="0" smtClean="0"/>
              <a:t> </a:t>
            </a:r>
            <a:r>
              <a:rPr lang="en-US" sz="2400" i="0" u="none" strike="noStrike" baseline="0" dirty="0" err="1" smtClean="0"/>
              <a:t>casi</a:t>
            </a:r>
            <a:r>
              <a:rPr lang="en-US" sz="2400" i="0" u="none" strike="noStrike" dirty="0" smtClean="0"/>
              <a:t> di </a:t>
            </a:r>
            <a:r>
              <a:rPr lang="en-US" sz="2400" i="0" u="none" strike="noStrike" dirty="0" err="1" smtClean="0"/>
              <a:t>intossicazione</a:t>
            </a:r>
            <a:r>
              <a:rPr lang="en-US" sz="2400" i="0" u="none" strike="noStrike" dirty="0" smtClean="0"/>
              <a:t> </a:t>
            </a:r>
            <a:r>
              <a:rPr lang="en-US" sz="2400" i="0" u="none" strike="noStrike" dirty="0" err="1" smtClean="0"/>
              <a:t>associati</a:t>
            </a:r>
            <a:r>
              <a:rPr lang="en-US" sz="2400" i="0" u="none" strike="noStrike" dirty="0" smtClean="0"/>
              <a:t> </a:t>
            </a:r>
            <a:r>
              <a:rPr lang="en-US" sz="2400" i="0" u="none" strike="noStrike" dirty="0" err="1" smtClean="0"/>
              <a:t>all’inalazione</a:t>
            </a:r>
            <a:r>
              <a:rPr lang="en-US" sz="2400" i="0" u="none" strike="noStrike" dirty="0" smtClean="0"/>
              <a:t> di </a:t>
            </a:r>
            <a:r>
              <a:rPr lang="en-US" sz="2400" i="0" u="none" strike="noStrike" dirty="0" err="1" smtClean="0"/>
              <a:t>materiale</a:t>
            </a:r>
            <a:r>
              <a:rPr lang="en-US" sz="2400" i="0" u="none" strike="noStrike" dirty="0" smtClean="0"/>
              <a:t> </a:t>
            </a:r>
            <a:r>
              <a:rPr lang="en-US" sz="2400" i="0" u="none" strike="noStrike" dirty="0" err="1" smtClean="0"/>
              <a:t>proveniente</a:t>
            </a:r>
            <a:r>
              <a:rPr lang="en-US" sz="2400" i="0" u="none" strike="noStrike" dirty="0" smtClean="0"/>
              <a:t> </a:t>
            </a:r>
            <a:r>
              <a:rPr lang="en-US" sz="2400" i="0" u="none" strike="noStrike" dirty="0" err="1" smtClean="0"/>
              <a:t>dalle</a:t>
            </a:r>
            <a:r>
              <a:rPr lang="en-US" sz="2400" i="0" u="none" strike="noStrike" dirty="0" smtClean="0"/>
              <a:t> </a:t>
            </a:r>
            <a:r>
              <a:rPr lang="en-US" sz="2400" i="0" u="none" strike="noStrike" dirty="0" err="1" smtClean="0"/>
              <a:t>fioriture</a:t>
            </a:r>
            <a:r>
              <a:rPr lang="en-US" sz="2400" i="0" u="none" strike="noStrike" dirty="0" smtClean="0"/>
              <a:t>. </a:t>
            </a:r>
            <a:r>
              <a:rPr lang="en-US" sz="2400" i="0" u="none" strike="noStrike" baseline="0" dirty="0" smtClean="0"/>
              <a:t>2005 Genoa</a:t>
            </a:r>
            <a:r>
              <a:rPr lang="en-US" sz="2400" i="0" u="none" strike="noStrike" dirty="0" smtClean="0"/>
              <a:t> </a:t>
            </a:r>
            <a:r>
              <a:rPr lang="en-US" sz="2400" i="0" u="none" strike="noStrike" baseline="0" dirty="0" smtClean="0"/>
              <a:t>&gt;200 </a:t>
            </a:r>
            <a:r>
              <a:rPr lang="en-US" sz="2400" i="0" u="none" strike="noStrike" baseline="0" dirty="0" err="1" smtClean="0"/>
              <a:t>persone</a:t>
            </a:r>
            <a:r>
              <a:rPr lang="en-US" sz="2400" i="0" u="none" strike="noStrike" dirty="0" smtClean="0"/>
              <a:t> al pronto </a:t>
            </a:r>
            <a:r>
              <a:rPr lang="en-US" sz="2400" i="0" u="none" strike="noStrike" dirty="0" err="1" smtClean="0"/>
              <a:t>soccorso</a:t>
            </a:r>
            <a:r>
              <a:rPr lang="en-US" sz="2400" i="0" u="none" strike="noStrike" dirty="0" smtClean="0"/>
              <a:t> per </a:t>
            </a:r>
            <a:r>
              <a:rPr lang="en-US" sz="2400" i="0" u="none" strike="noStrike" dirty="0" err="1" smtClean="0"/>
              <a:t>sintomi</a:t>
            </a:r>
            <a:r>
              <a:rPr lang="en-US" sz="2400" i="0" u="none" strike="noStrike" dirty="0" smtClean="0"/>
              <a:t> </a:t>
            </a:r>
            <a:r>
              <a:rPr lang="en-US" sz="2400" i="0" u="none" strike="noStrike" dirty="0" err="1" smtClean="0"/>
              <a:t>influenzali</a:t>
            </a:r>
            <a:r>
              <a:rPr lang="en-US" sz="2400" i="0" u="none" strike="noStrike" dirty="0" smtClean="0"/>
              <a:t> e </a:t>
            </a:r>
            <a:r>
              <a:rPr lang="en-US" sz="2400" i="0" u="none" strike="noStrike" dirty="0" err="1" smtClean="0"/>
              <a:t>respiratori</a:t>
            </a:r>
            <a:endParaRPr lang="it-IT" sz="2400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378468" y="128888"/>
            <a:ext cx="7886700" cy="6879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dirty="0" smtClean="0"/>
              <a:t>Problemi sanitari</a:t>
            </a:r>
            <a:endParaRPr lang="it-IT" sz="4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7648" y="772809"/>
            <a:ext cx="8961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Nell’area mediterranea (Italia, Francia, coste della Tunisia e del Libano)</a:t>
            </a:r>
            <a:endParaRPr lang="it-IT" sz="2400" dirty="0"/>
          </a:p>
        </p:txBody>
      </p:sp>
      <p:sp>
        <p:nvSpPr>
          <p:cNvPr id="8" name="Rettangolo 7"/>
          <p:cNvSpPr/>
          <p:nvPr/>
        </p:nvSpPr>
        <p:spPr>
          <a:xfrm>
            <a:off x="269142" y="5646715"/>
            <a:ext cx="8568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0" u="none" strike="noStrike" baseline="0" dirty="0" err="1" smtClean="0"/>
              <a:t>Nelle</a:t>
            </a:r>
            <a:r>
              <a:rPr lang="en-US" sz="2400" i="0" u="none" strike="noStrike" dirty="0" smtClean="0"/>
              <a:t> zone </a:t>
            </a:r>
            <a:r>
              <a:rPr lang="en-US" sz="2400" i="0" u="none" strike="noStrike" dirty="0" err="1" smtClean="0"/>
              <a:t>tropicali</a:t>
            </a:r>
            <a:endParaRPr lang="en-US" sz="2400" i="0" u="none" strike="noStrike" baseline="0" dirty="0" smtClean="0"/>
          </a:p>
          <a:p>
            <a:r>
              <a:rPr lang="en-US" sz="2400" i="0" u="none" strike="noStrike" baseline="0" dirty="0" err="1" smtClean="0"/>
              <a:t>Casi</a:t>
            </a:r>
            <a:r>
              <a:rPr lang="en-US" sz="2400" i="0" u="none" strike="noStrike" baseline="0" dirty="0" smtClean="0"/>
              <a:t> </a:t>
            </a:r>
            <a:r>
              <a:rPr lang="en-US" sz="2400" i="0" u="none" strike="noStrike" baseline="0" dirty="0" err="1" smtClean="0"/>
              <a:t>letali</a:t>
            </a:r>
            <a:r>
              <a:rPr lang="en-US" sz="2400" i="0" u="none" strike="noStrike" baseline="0" dirty="0" smtClean="0"/>
              <a:t> </a:t>
            </a:r>
            <a:r>
              <a:rPr lang="en-US" sz="2400" i="0" u="none" strike="noStrike" baseline="0" dirty="0" err="1" smtClean="0"/>
              <a:t>dopo</a:t>
            </a:r>
            <a:r>
              <a:rPr lang="en-US" sz="2400" i="0" u="none" strike="noStrike" baseline="0" dirty="0" smtClean="0"/>
              <a:t> </a:t>
            </a:r>
            <a:r>
              <a:rPr lang="en-US" sz="2400" i="0" u="none" strike="noStrike" baseline="0" dirty="0" err="1" smtClean="0"/>
              <a:t>ingestione</a:t>
            </a:r>
            <a:r>
              <a:rPr lang="en-US" sz="2400" i="0" u="none" strike="noStrike" baseline="0" dirty="0" smtClean="0"/>
              <a:t> di </a:t>
            </a:r>
            <a:r>
              <a:rPr lang="en-US" sz="2400" i="0" u="none" strike="noStrike" baseline="0" dirty="0" err="1" smtClean="0"/>
              <a:t>pesci</a:t>
            </a:r>
            <a:r>
              <a:rPr lang="en-US" sz="2400" i="0" u="none" strike="noStrike" baseline="0" dirty="0" smtClean="0"/>
              <a:t> </a:t>
            </a:r>
            <a:r>
              <a:rPr lang="en-US" sz="2400" i="0" u="none" strike="noStrike" baseline="0" dirty="0" err="1" smtClean="0"/>
              <a:t>contaminati</a:t>
            </a:r>
            <a:r>
              <a:rPr lang="en-US" sz="2400" i="0" u="none" strike="noStrike" baseline="0" dirty="0" smtClean="0"/>
              <a:t> da </a:t>
            </a:r>
            <a:r>
              <a:rPr lang="en-US" sz="2400" i="0" u="none" strike="noStrike" baseline="0" dirty="0" err="1" smtClean="0"/>
              <a:t>palitossine</a:t>
            </a:r>
            <a:r>
              <a:rPr lang="en-US" sz="2400" i="0" u="none" strike="noStrike" baseline="0" dirty="0" smtClean="0"/>
              <a:t> </a:t>
            </a:r>
            <a:endParaRPr lang="it-IT" sz="24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033" y="1460806"/>
            <a:ext cx="3408954" cy="395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5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49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it-IT" sz="4000" dirty="0" smtClean="0"/>
              <a:t>Vie di esposizione durante le attività di balneazione e ricreative</a:t>
            </a:r>
            <a:endParaRPr lang="it-IT" sz="40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85876" y="1325563"/>
            <a:ext cx="8572245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777875">
              <a:buFont typeface="Wingdings" panose="05000000000000000000" pitchFamily="2" charset="2"/>
              <a:buChar char="q"/>
            </a:pPr>
            <a:r>
              <a:rPr lang="it-IT" sz="2400" dirty="0" smtClean="0"/>
              <a:t>Via inalatoria	aerosol contenente frammenti di cellule o 				tossine</a:t>
            </a:r>
          </a:p>
          <a:p>
            <a:pPr>
              <a:spcAft>
                <a:spcPts val="600"/>
              </a:spcAft>
            </a:pPr>
            <a:r>
              <a:rPr lang="it-IT" sz="2000" b="1" i="1" dirty="0" smtClean="0"/>
              <a:t>Irritazione delle </a:t>
            </a:r>
            <a:r>
              <a:rPr lang="it-IT" sz="2000" b="1" i="1" dirty="0"/>
              <a:t>prime vie aeree, tosse, rinorrea, difficoltà respiratorie, dolori muscolari ed </a:t>
            </a:r>
            <a:r>
              <a:rPr lang="it-IT" sz="2000" b="1" i="1" dirty="0" smtClean="0"/>
              <a:t>articolari, irritazione </a:t>
            </a:r>
            <a:r>
              <a:rPr lang="it-IT" sz="2000" b="1" i="1" dirty="0"/>
              <a:t>a carico delle mucose oculari e della cute e febbre. </a:t>
            </a:r>
            <a:r>
              <a:rPr lang="it-IT" sz="2000" dirty="0"/>
              <a:t>I sintomi si sono risolti per lo più spontaneamente </a:t>
            </a:r>
            <a:r>
              <a:rPr lang="it-IT" sz="2000" dirty="0" smtClean="0"/>
              <a:t>in </a:t>
            </a:r>
            <a:r>
              <a:rPr lang="it-IT" sz="2000" dirty="0"/>
              <a:t>24-72 ore e in meno di 12 ore a seguito di somministrazione di farmaci anti-infiammatori non steroidei</a:t>
            </a:r>
            <a:r>
              <a:rPr lang="it-IT" sz="2000" dirty="0" smtClean="0"/>
              <a:t>.</a:t>
            </a:r>
          </a:p>
          <a:p>
            <a:pPr>
              <a:spcAft>
                <a:spcPts val="600"/>
              </a:spcAft>
            </a:pPr>
            <a:endParaRPr lang="it-IT" sz="2000" dirty="0" smtClean="0"/>
          </a:p>
          <a:p>
            <a:pPr marL="342900" indent="-342900" defTabSz="777875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it-IT" sz="2400" dirty="0" smtClean="0"/>
              <a:t>Via cutanea/oculare	</a:t>
            </a:r>
            <a:r>
              <a:rPr lang="it-IT" sz="2400" dirty="0"/>
              <a:t>contatto con la pelle o mucose con acqua </a:t>
            </a:r>
            <a:r>
              <a:rPr lang="it-IT" sz="2400" dirty="0" smtClean="0"/>
              <a:t>			contaminata – </a:t>
            </a:r>
            <a:r>
              <a:rPr lang="it-IT" sz="2000" b="1" i="1" dirty="0"/>
              <a:t>irritazioni </a:t>
            </a:r>
            <a:r>
              <a:rPr lang="it-IT" sz="2000" b="1" i="1" dirty="0" smtClean="0"/>
              <a:t>locali</a:t>
            </a:r>
          </a:p>
          <a:p>
            <a:pPr marL="342900" indent="-342900" defTabSz="777875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it-IT" sz="2400" dirty="0"/>
          </a:p>
          <a:p>
            <a:pPr marL="361950" indent="-361950" defTabSz="777875">
              <a:buFont typeface="Wingdings" panose="05000000000000000000" pitchFamily="2" charset="2"/>
              <a:buChar char="q"/>
            </a:pPr>
            <a:r>
              <a:rPr lang="it-IT" sz="2400" dirty="0"/>
              <a:t>Via orale		ingestione accidentale di acqua contenente 					cellule tossiche</a:t>
            </a:r>
          </a:p>
          <a:p>
            <a:pPr defTabSz="777875"/>
            <a:r>
              <a:rPr lang="it-IT" sz="2400" dirty="0"/>
              <a:t>			ingestione di prodotti ittici </a:t>
            </a:r>
            <a:r>
              <a:rPr lang="it-IT" sz="2400" dirty="0" smtClean="0"/>
              <a:t>contaminati – </a:t>
            </a:r>
            <a:r>
              <a:rPr lang="it-IT" sz="2000" b="1" i="1" dirty="0"/>
              <a:t>in paesi </a:t>
            </a:r>
            <a:r>
              <a:rPr lang="it-IT" sz="2000" b="1" i="1" dirty="0" smtClean="0"/>
              <a:t>tropicali </a:t>
            </a:r>
            <a:r>
              <a:rPr lang="it-IT" sz="2000" b="1" i="1" dirty="0"/>
              <a:t>effetti letali, nel Mediterraneo non si conoscono </a:t>
            </a:r>
            <a:r>
              <a:rPr lang="it-IT" sz="2000" b="1" i="1" dirty="0" smtClean="0"/>
              <a:t>casi </a:t>
            </a:r>
            <a:r>
              <a:rPr lang="it-IT" sz="2000" b="1" i="1" dirty="0"/>
              <a:t>simili</a:t>
            </a:r>
          </a:p>
          <a:p>
            <a:pPr defTabSz="777875"/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40450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t="13768"/>
          <a:stretch/>
        </p:blipFill>
        <p:spPr>
          <a:xfrm>
            <a:off x="195387" y="1898249"/>
            <a:ext cx="8796492" cy="354185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95387" y="5551120"/>
            <a:ext cx="4165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Baldini et al. 2014. Rapporti ISTISAN 14/19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080542" y="94459"/>
            <a:ext cx="69829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/>
              <a:t>Intossicazioni in concomitanza di fioriture di O. </a:t>
            </a:r>
            <a:r>
              <a:rPr lang="it-IT" sz="4000" dirty="0" err="1" smtClean="0"/>
              <a:t>cf</a:t>
            </a:r>
            <a:r>
              <a:rPr lang="it-IT" sz="4000" dirty="0" smtClean="0"/>
              <a:t>. ovata dal 2007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323483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1494" y="0"/>
            <a:ext cx="8692587" cy="1143000"/>
          </a:xfrm>
        </p:spPr>
        <p:txBody>
          <a:bodyPr>
            <a:normAutofit/>
          </a:bodyPr>
          <a:lstStyle/>
          <a:p>
            <a:r>
              <a:rPr lang="it-IT" sz="4000" dirty="0" smtClean="0"/>
              <a:t>Linee guida italiane: premesse e obiettivi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4294967295"/>
          </p:nvPr>
        </p:nvSpPr>
        <p:spPr>
          <a:xfrm>
            <a:off x="127323" y="1527858"/>
            <a:ext cx="8796758" cy="501183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 err="1" smtClean="0"/>
              <a:t>Gli</a:t>
            </a:r>
            <a:r>
              <a:rPr lang="en-US" sz="2400" dirty="0" smtClean="0"/>
              <a:t> </a:t>
            </a:r>
            <a:r>
              <a:rPr lang="en-US" sz="2400" dirty="0" err="1" smtClean="0"/>
              <a:t>scenari</a:t>
            </a:r>
            <a:r>
              <a:rPr lang="en-US" sz="2400" dirty="0" smtClean="0"/>
              <a:t> </a:t>
            </a:r>
            <a:r>
              <a:rPr lang="en-US" sz="2400" dirty="0" err="1" smtClean="0"/>
              <a:t>espositivi</a:t>
            </a:r>
            <a:r>
              <a:rPr lang="en-US" sz="2400" dirty="0" smtClean="0"/>
              <a:t> </a:t>
            </a:r>
            <a:r>
              <a:rPr lang="en-US" sz="2400" dirty="0" err="1" smtClean="0"/>
              <a:t>descritti</a:t>
            </a:r>
            <a:r>
              <a:rPr lang="en-US" sz="2400" dirty="0" smtClean="0"/>
              <a:t> </a:t>
            </a:r>
            <a:r>
              <a:rPr lang="en-US" sz="2400" dirty="0" err="1" smtClean="0"/>
              <a:t>possono</a:t>
            </a:r>
            <a:r>
              <a:rPr lang="en-US" sz="2400" dirty="0" smtClean="0"/>
              <a:t> </a:t>
            </a:r>
            <a:r>
              <a:rPr lang="en-US" sz="2400" dirty="0" err="1" smtClean="0"/>
              <a:t>rappresentare</a:t>
            </a:r>
            <a:r>
              <a:rPr lang="en-US" sz="2400" dirty="0" smtClean="0"/>
              <a:t> un </a:t>
            </a:r>
            <a:r>
              <a:rPr lang="en-US" sz="2400" dirty="0" err="1" smtClean="0"/>
              <a:t>rischio</a:t>
            </a:r>
            <a:r>
              <a:rPr lang="en-US" sz="2400" dirty="0" smtClean="0"/>
              <a:t> </a:t>
            </a:r>
            <a:r>
              <a:rPr lang="en-US" sz="2400" dirty="0" err="1" smtClean="0"/>
              <a:t>acuto</a:t>
            </a:r>
            <a:r>
              <a:rPr lang="en-US" sz="2400" dirty="0" smtClean="0"/>
              <a:t> e </a:t>
            </a:r>
            <a:r>
              <a:rPr lang="en-US" sz="2400" dirty="0" err="1" smtClean="0"/>
              <a:t>subacuto</a:t>
            </a:r>
            <a:r>
              <a:rPr lang="en-US" sz="2400" dirty="0" smtClean="0"/>
              <a:t>/</a:t>
            </a:r>
            <a:r>
              <a:rPr lang="en-US" sz="2400" dirty="0" err="1" smtClean="0"/>
              <a:t>cronico</a:t>
            </a:r>
            <a:r>
              <a:rPr lang="en-US" sz="2400" dirty="0" smtClean="0"/>
              <a:t> per la salute</a:t>
            </a:r>
          </a:p>
          <a:p>
            <a:r>
              <a:rPr lang="en-US" sz="2400" dirty="0" smtClean="0"/>
              <a:t>Primo </a:t>
            </a:r>
            <a:r>
              <a:rPr lang="en-US" sz="2400" dirty="0" err="1" smtClean="0"/>
              <a:t>passo</a:t>
            </a:r>
            <a:r>
              <a:rPr lang="en-US" sz="2400" dirty="0" smtClean="0"/>
              <a:t>: </a:t>
            </a:r>
            <a:r>
              <a:rPr lang="en-US" sz="2400" dirty="0" err="1" smtClean="0"/>
              <a:t>selezione</a:t>
            </a:r>
            <a:r>
              <a:rPr lang="en-US" sz="2400" dirty="0" smtClean="0"/>
              <a:t> </a:t>
            </a:r>
            <a:r>
              <a:rPr lang="en-US" sz="2400" dirty="0" err="1" smtClean="0"/>
              <a:t>delle</a:t>
            </a:r>
            <a:r>
              <a:rPr lang="en-US" sz="2400" dirty="0" smtClean="0"/>
              <a:t> </a:t>
            </a:r>
            <a:r>
              <a:rPr lang="en-US" sz="2400" dirty="0" err="1" smtClean="0"/>
              <a:t>acque</a:t>
            </a:r>
            <a:r>
              <a:rPr lang="en-US" sz="2400" dirty="0" smtClean="0"/>
              <a:t> da </a:t>
            </a:r>
            <a:r>
              <a:rPr lang="en-US" sz="2400" dirty="0" err="1" smtClean="0"/>
              <a:t>monitorare</a:t>
            </a:r>
            <a:endParaRPr lang="en-US" sz="2400" dirty="0" smtClean="0"/>
          </a:p>
          <a:p>
            <a:r>
              <a:rPr lang="en-US" sz="2400" dirty="0" err="1" smtClean="0"/>
              <a:t>Priorità</a:t>
            </a:r>
            <a:r>
              <a:rPr lang="en-US" sz="2400" dirty="0" smtClean="0"/>
              <a:t>: </a:t>
            </a:r>
            <a:r>
              <a:rPr lang="en-US" sz="2400" dirty="0" err="1" smtClean="0"/>
              <a:t>proteggere</a:t>
            </a:r>
            <a:r>
              <a:rPr lang="en-US" sz="2400" dirty="0" smtClean="0"/>
              <a:t> da </a:t>
            </a:r>
            <a:r>
              <a:rPr lang="en-US" sz="2400" dirty="0" err="1" smtClean="0"/>
              <a:t>esposizioni</a:t>
            </a:r>
            <a:r>
              <a:rPr lang="en-US" sz="2400" dirty="0" smtClean="0"/>
              <a:t> acute </a:t>
            </a:r>
            <a:r>
              <a:rPr lang="en-US" sz="2400" dirty="0" err="1" smtClean="0"/>
              <a:t>alle</a:t>
            </a:r>
            <a:r>
              <a:rPr lang="en-US" sz="2400" dirty="0" smtClean="0"/>
              <a:t> </a:t>
            </a:r>
            <a:r>
              <a:rPr lang="en-US" sz="2400" dirty="0" err="1" smtClean="0"/>
              <a:t>tossine</a:t>
            </a:r>
            <a:endParaRPr lang="en-US" sz="2400" dirty="0" smtClean="0"/>
          </a:p>
          <a:p>
            <a:r>
              <a:rPr lang="en-US" sz="2400" dirty="0" err="1" smtClean="0"/>
              <a:t>Linee</a:t>
            </a:r>
            <a:r>
              <a:rPr lang="en-US" sz="2400" dirty="0" smtClean="0"/>
              <a:t> </a:t>
            </a:r>
            <a:r>
              <a:rPr lang="en-US" sz="2400" dirty="0" err="1" smtClean="0"/>
              <a:t>guida</a:t>
            </a:r>
            <a:r>
              <a:rPr lang="en-US" sz="2400" dirty="0" smtClean="0"/>
              <a:t> </a:t>
            </a:r>
            <a:r>
              <a:rPr lang="en-US" sz="2400" dirty="0" err="1" smtClean="0"/>
              <a:t>necessarie</a:t>
            </a:r>
            <a:r>
              <a:rPr lang="en-US" sz="2400" dirty="0" smtClean="0"/>
              <a:t> </a:t>
            </a:r>
            <a:r>
              <a:rPr lang="en-US" sz="2400" dirty="0" err="1" smtClean="0"/>
              <a:t>anche</a:t>
            </a:r>
            <a:r>
              <a:rPr lang="en-US" sz="2400" dirty="0" smtClean="0"/>
              <a:t> per la </a:t>
            </a:r>
            <a:r>
              <a:rPr lang="en-US" sz="2400" dirty="0" err="1" smtClean="0"/>
              <a:t>protezione</a:t>
            </a:r>
            <a:r>
              <a:rPr lang="en-US" sz="2400" dirty="0" smtClean="0"/>
              <a:t> da </a:t>
            </a:r>
            <a:r>
              <a:rPr lang="en-US" sz="2400" dirty="0" err="1" smtClean="0"/>
              <a:t>effetti</a:t>
            </a:r>
            <a:r>
              <a:rPr lang="en-US" sz="2400" dirty="0" smtClean="0"/>
              <a:t> </a:t>
            </a:r>
            <a:r>
              <a:rPr lang="en-US" sz="2400" dirty="0" err="1" smtClean="0"/>
              <a:t>irritativi</a:t>
            </a:r>
            <a:r>
              <a:rPr lang="en-US" sz="2400" dirty="0" smtClean="0"/>
              <a:t>/</a:t>
            </a:r>
            <a:r>
              <a:rPr lang="en-US" sz="2400" dirty="0" err="1" smtClean="0"/>
              <a:t>allergenici</a:t>
            </a:r>
            <a:endParaRPr lang="en-US" sz="2400" dirty="0" smtClean="0"/>
          </a:p>
          <a:p>
            <a:r>
              <a:rPr lang="en-US" sz="2400" dirty="0" err="1" smtClean="0"/>
              <a:t>Promuovere</a:t>
            </a:r>
            <a:r>
              <a:rPr lang="en-US" sz="2400" dirty="0" smtClean="0"/>
              <a:t> un </a:t>
            </a:r>
            <a:r>
              <a:rPr lang="en-US" sz="2400" dirty="0" err="1" smtClean="0"/>
              <a:t>sistema</a:t>
            </a:r>
            <a:r>
              <a:rPr lang="en-US" sz="2400" dirty="0" smtClean="0"/>
              <a:t> di </a:t>
            </a:r>
            <a:r>
              <a:rPr lang="en-US" sz="2400" dirty="0" err="1" smtClean="0"/>
              <a:t>informazione</a:t>
            </a:r>
            <a:r>
              <a:rPr lang="en-US" sz="2400" dirty="0" smtClean="0"/>
              <a:t> al </a:t>
            </a:r>
            <a:r>
              <a:rPr lang="en-US" sz="2400" dirty="0" err="1" smtClean="0"/>
              <a:t>pubblico</a:t>
            </a:r>
            <a:r>
              <a:rPr lang="en-US" sz="2400" dirty="0" smtClean="0"/>
              <a:t>, </a:t>
            </a:r>
            <a:r>
              <a:rPr lang="en-US" sz="2400" dirty="0" err="1" smtClean="0"/>
              <a:t>anche</a:t>
            </a:r>
            <a:r>
              <a:rPr lang="en-US" sz="2400" dirty="0" smtClean="0"/>
              <a:t> per </a:t>
            </a:r>
            <a:r>
              <a:rPr lang="en-US" sz="2400" dirty="0" err="1" smtClean="0"/>
              <a:t>integrare</a:t>
            </a:r>
            <a:r>
              <a:rPr lang="en-US" sz="2400" dirty="0" smtClean="0"/>
              <a:t> </a:t>
            </a:r>
            <a:r>
              <a:rPr lang="en-US" sz="2400" dirty="0" err="1" smtClean="0"/>
              <a:t>il</a:t>
            </a:r>
            <a:r>
              <a:rPr lang="en-US" sz="2400" dirty="0" smtClean="0"/>
              <a:t> </a:t>
            </a:r>
            <a:r>
              <a:rPr lang="en-US" sz="2400" dirty="0" err="1" smtClean="0"/>
              <a:t>monitoraggio</a:t>
            </a:r>
            <a:r>
              <a:rPr lang="en-US" sz="2400" dirty="0" smtClean="0"/>
              <a:t> per la </a:t>
            </a:r>
            <a:r>
              <a:rPr lang="en-US" sz="2400" dirty="0" err="1" smtClean="0"/>
              <a:t>protezione</a:t>
            </a:r>
            <a:r>
              <a:rPr lang="en-US" sz="2400" dirty="0" smtClean="0"/>
              <a:t> </a:t>
            </a:r>
            <a:r>
              <a:rPr lang="en-US" sz="2400" dirty="0" err="1" smtClean="0"/>
              <a:t>della</a:t>
            </a:r>
            <a:r>
              <a:rPr lang="en-US" sz="2400" dirty="0" smtClean="0"/>
              <a:t> salute </a:t>
            </a:r>
            <a:r>
              <a:rPr lang="en-US" sz="2400" dirty="0" err="1" smtClean="0"/>
              <a:t>umana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Promuovere</a:t>
            </a:r>
            <a:r>
              <a:rPr lang="en-US" sz="2400" dirty="0" smtClean="0"/>
              <a:t> un </a:t>
            </a:r>
            <a:r>
              <a:rPr lang="en-US" sz="2400" dirty="0" err="1" smtClean="0"/>
              <a:t>sistema</a:t>
            </a:r>
            <a:r>
              <a:rPr lang="en-US" sz="2400" dirty="0" smtClean="0"/>
              <a:t> </a:t>
            </a:r>
            <a:r>
              <a:rPr lang="en-US" sz="2400" dirty="0" smtClean="0"/>
              <a:t>di </a:t>
            </a:r>
            <a:r>
              <a:rPr lang="en-US" sz="2400" dirty="0" err="1" smtClean="0"/>
              <a:t>sorveglianza</a:t>
            </a:r>
            <a:r>
              <a:rPr lang="en-US" sz="2400" dirty="0" smtClean="0"/>
              <a:t> sanitaria </a:t>
            </a:r>
            <a:r>
              <a:rPr lang="en-US" sz="2400" dirty="0" err="1" smtClean="0"/>
              <a:t>nelle</a:t>
            </a:r>
            <a:r>
              <a:rPr lang="en-US" sz="2400" dirty="0" smtClean="0"/>
              <a:t> zone </a:t>
            </a:r>
            <a:r>
              <a:rPr lang="en-US" sz="2400" dirty="0" err="1" smtClean="0"/>
              <a:t>critiche</a:t>
            </a:r>
            <a:endParaRPr lang="en-US" sz="2400" dirty="0" smtClean="0"/>
          </a:p>
          <a:p>
            <a:endParaRPr lang="en-US" sz="2400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8990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65120" y="9351"/>
            <a:ext cx="8807115" cy="739049"/>
          </a:xfrm>
        </p:spPr>
        <p:txBody>
          <a:bodyPr>
            <a:normAutofit/>
          </a:bodyPr>
          <a:lstStyle/>
          <a:p>
            <a:pPr algn="ctr"/>
            <a:r>
              <a:rPr lang="it-IT" sz="4000" dirty="0" smtClean="0">
                <a:cs typeface="Arial" panose="020B0604020202020204" pitchFamily="34" charset="0"/>
              </a:rPr>
              <a:t>Valutazione del rischio</a:t>
            </a:r>
            <a:endParaRPr lang="it-IT" sz="4000" dirty="0">
              <a:cs typeface="Arial" panose="020B06040202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64192" y="715395"/>
            <a:ext cx="8591551" cy="46166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400" b="1" spc="50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Definizione degli scenari di esposizione</a:t>
            </a:r>
            <a:endParaRPr lang="it-IT" sz="2400" b="1" spc="50" dirty="0" smtClean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916188" y="1282940"/>
            <a:ext cx="1980000" cy="864000"/>
          </a:xfrm>
          <a:prstGeom prst="roundRect">
            <a:avLst/>
          </a:prstGeom>
          <a:solidFill>
            <a:srgbClr val="002060"/>
          </a:solidFill>
          <a:ln>
            <a:solidFill>
              <a:srgbClr val="1202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smtClean="0">
                <a:solidFill>
                  <a:srgbClr val="FFFF00"/>
                </a:solidFill>
              </a:rPr>
              <a:t>ORALE</a:t>
            </a:r>
            <a:endParaRPr lang="it-IT" sz="2000" b="1">
              <a:solidFill>
                <a:srgbClr val="FFFF00"/>
              </a:solidFill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3578674" y="1282940"/>
            <a:ext cx="1980000" cy="864000"/>
          </a:xfrm>
          <a:prstGeom prst="roundRect">
            <a:avLst/>
          </a:prstGeom>
          <a:solidFill>
            <a:srgbClr val="002060"/>
          </a:solidFill>
          <a:ln>
            <a:solidFill>
              <a:srgbClr val="1202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>
                <a:solidFill>
                  <a:srgbClr val="FFFF00"/>
                </a:solidFill>
              </a:rPr>
              <a:t>CONTATTO</a:t>
            </a:r>
          </a:p>
        </p:txBody>
      </p:sp>
      <p:sp>
        <p:nvSpPr>
          <p:cNvPr id="8" name="Rettangolo arrotondato 7"/>
          <p:cNvSpPr/>
          <p:nvPr/>
        </p:nvSpPr>
        <p:spPr>
          <a:xfrm>
            <a:off x="6084862" y="1282940"/>
            <a:ext cx="1980000" cy="864000"/>
          </a:xfrm>
          <a:prstGeom prst="roundRect">
            <a:avLst/>
          </a:prstGeom>
          <a:solidFill>
            <a:srgbClr val="002060"/>
          </a:solidFill>
          <a:ln>
            <a:solidFill>
              <a:srgbClr val="1202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>
                <a:solidFill>
                  <a:srgbClr val="FFFF00"/>
                </a:solidFill>
              </a:rPr>
              <a:t>INALAZIONE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93191" y="2604874"/>
            <a:ext cx="2425993" cy="1021556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b="1" smtClean="0"/>
              <a:t>Dati sulla tossicità di</a:t>
            </a:r>
          </a:p>
          <a:p>
            <a:r>
              <a:rPr lang="it-IT" b="1" smtClean="0"/>
              <a:t>PLTX e Ost-D (analoghi</a:t>
            </a:r>
            <a:br>
              <a:rPr lang="it-IT" b="1" smtClean="0"/>
            </a:br>
            <a:r>
              <a:rPr lang="it-IT" b="1" smtClean="0"/>
              <a:t>di OVTX)</a:t>
            </a:r>
            <a:endParaRPr lang="it-IT" b="1"/>
          </a:p>
        </p:txBody>
      </p:sp>
      <p:sp>
        <p:nvSpPr>
          <p:cNvPr id="11" name="CasellaDiTesto 10"/>
          <p:cNvSpPr txBox="1"/>
          <p:nvPr/>
        </p:nvSpPr>
        <p:spPr>
          <a:xfrm>
            <a:off x="3301237" y="2604874"/>
            <a:ext cx="5021827" cy="1021556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b="1" smtClean="0"/>
              <a:t>Analisi dei dati disponibili sulle densità delle fioriture e sui concomitanti casi di intossicazione umana</a:t>
            </a:r>
            <a:endParaRPr lang="it-IT" b="1"/>
          </a:p>
        </p:txBody>
      </p:sp>
      <p:sp>
        <p:nvSpPr>
          <p:cNvPr id="12" name="CasellaDiTesto 11"/>
          <p:cNvSpPr txBox="1"/>
          <p:nvPr/>
        </p:nvSpPr>
        <p:spPr>
          <a:xfrm>
            <a:off x="264191" y="4107526"/>
            <a:ext cx="8591551" cy="510778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it-IT" sz="2400" b="1" spc="50" dirty="0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Definizione delle soglie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1744133" y="2203894"/>
            <a:ext cx="5453496" cy="372750"/>
            <a:chOff x="1744133" y="3234050"/>
            <a:chExt cx="5453496" cy="372750"/>
          </a:xfrm>
        </p:grpSpPr>
        <p:sp>
          <p:nvSpPr>
            <p:cNvPr id="2" name="Freccia in giù 1"/>
            <p:cNvSpPr/>
            <p:nvPr/>
          </p:nvSpPr>
          <p:spPr>
            <a:xfrm>
              <a:off x="1744133" y="3251200"/>
              <a:ext cx="245534" cy="355600"/>
            </a:xfrm>
            <a:prstGeom prst="downArrow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Freccia in giù 12"/>
            <p:cNvSpPr/>
            <p:nvPr/>
          </p:nvSpPr>
          <p:spPr>
            <a:xfrm>
              <a:off x="4445907" y="3234050"/>
              <a:ext cx="245534" cy="355600"/>
            </a:xfrm>
            <a:prstGeom prst="downArrow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Freccia in giù 13"/>
            <p:cNvSpPr/>
            <p:nvPr/>
          </p:nvSpPr>
          <p:spPr>
            <a:xfrm>
              <a:off x="6952095" y="3234986"/>
              <a:ext cx="245534" cy="355600"/>
            </a:xfrm>
            <a:prstGeom prst="downArrow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5" name="Gruppo 14"/>
          <p:cNvGrpSpPr/>
          <p:nvPr/>
        </p:nvGrpSpPr>
        <p:grpSpPr>
          <a:xfrm>
            <a:off x="1744133" y="3677810"/>
            <a:ext cx="5453496" cy="372750"/>
            <a:chOff x="1744133" y="3234050"/>
            <a:chExt cx="5453496" cy="372750"/>
          </a:xfrm>
        </p:grpSpPr>
        <p:sp>
          <p:nvSpPr>
            <p:cNvPr id="16" name="Freccia in giù 15"/>
            <p:cNvSpPr/>
            <p:nvPr/>
          </p:nvSpPr>
          <p:spPr>
            <a:xfrm>
              <a:off x="1744133" y="3251200"/>
              <a:ext cx="245534" cy="355600"/>
            </a:xfrm>
            <a:prstGeom prst="downArrow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Freccia in giù 16"/>
            <p:cNvSpPr/>
            <p:nvPr/>
          </p:nvSpPr>
          <p:spPr>
            <a:xfrm>
              <a:off x="4445907" y="3234050"/>
              <a:ext cx="245534" cy="355600"/>
            </a:xfrm>
            <a:prstGeom prst="downArrow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Freccia in giù 17"/>
            <p:cNvSpPr/>
            <p:nvPr/>
          </p:nvSpPr>
          <p:spPr>
            <a:xfrm>
              <a:off x="6952095" y="3234986"/>
              <a:ext cx="245534" cy="355600"/>
            </a:xfrm>
            <a:prstGeom prst="downArrow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0" name="Rettangolo arrotondato 19"/>
          <p:cNvSpPr/>
          <p:nvPr/>
        </p:nvSpPr>
        <p:spPr>
          <a:xfrm>
            <a:off x="2034370" y="4928617"/>
            <a:ext cx="1980000" cy="592515"/>
          </a:xfrm>
          <a:prstGeom prst="roundRect">
            <a:avLst/>
          </a:prstGeom>
          <a:solidFill>
            <a:srgbClr val="00FF00"/>
          </a:solidFill>
          <a:ln>
            <a:solidFill>
              <a:srgbClr val="7CFD3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ROUTINE</a:t>
            </a:r>
            <a:endParaRPr lang="it-IT" sz="2000" b="1" dirty="0">
              <a:solidFill>
                <a:schemeClr val="tx1"/>
              </a:solidFill>
            </a:endParaRPr>
          </a:p>
        </p:txBody>
      </p:sp>
      <p:sp>
        <p:nvSpPr>
          <p:cNvPr id="21" name="Rettangolo arrotondato 20"/>
          <p:cNvSpPr/>
          <p:nvPr/>
        </p:nvSpPr>
        <p:spPr>
          <a:xfrm>
            <a:off x="2034370" y="5584120"/>
            <a:ext cx="1980000" cy="592515"/>
          </a:xfrm>
          <a:prstGeom prst="roundRect">
            <a:avLst/>
          </a:prstGeom>
          <a:solidFill>
            <a:srgbClr val="F6DD26"/>
          </a:solidFill>
          <a:ln>
            <a:solidFill>
              <a:srgbClr val="7CFD3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ALLERTA</a:t>
            </a:r>
            <a:endParaRPr lang="it-IT" sz="2000" b="1" dirty="0">
              <a:solidFill>
                <a:schemeClr val="tx1"/>
              </a:solidFill>
            </a:endParaRPr>
          </a:p>
        </p:txBody>
      </p:sp>
      <p:sp>
        <p:nvSpPr>
          <p:cNvPr id="22" name="Rettangolo arrotondato 21"/>
          <p:cNvSpPr/>
          <p:nvPr/>
        </p:nvSpPr>
        <p:spPr>
          <a:xfrm>
            <a:off x="2034370" y="6238697"/>
            <a:ext cx="1980000" cy="592515"/>
          </a:xfrm>
          <a:prstGeom prst="roundRect">
            <a:avLst/>
          </a:prstGeom>
          <a:solidFill>
            <a:srgbClr val="FF0000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EMERGENZA</a:t>
            </a:r>
            <a:endParaRPr lang="it-IT" sz="2000" b="1" dirty="0">
              <a:solidFill>
                <a:schemeClr val="tx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402225" y="4605366"/>
            <a:ext cx="3021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MONITORAGGIO AMBIENTALE</a:t>
            </a:r>
            <a:endParaRPr lang="it-IT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4625543" y="4605366"/>
            <a:ext cx="276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PROTEZIONE DELLA SALUTE</a:t>
            </a:r>
            <a:endParaRPr lang="it-IT" dirty="0"/>
          </a:p>
        </p:txBody>
      </p:sp>
      <p:sp>
        <p:nvSpPr>
          <p:cNvPr id="24" name="Rettangolo 23"/>
          <p:cNvSpPr/>
          <p:nvPr/>
        </p:nvSpPr>
        <p:spPr>
          <a:xfrm>
            <a:off x="4965539" y="5197169"/>
            <a:ext cx="2034268" cy="1620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SISTEMA DI SORVEGLIANZA SINDROMICA</a:t>
            </a:r>
            <a:endParaRPr lang="it-IT" b="1" dirty="0"/>
          </a:p>
        </p:txBody>
      </p:sp>
      <p:sp>
        <p:nvSpPr>
          <p:cNvPr id="25" name="Freccia bidirezionale orizzontale 24"/>
          <p:cNvSpPr/>
          <p:nvPr/>
        </p:nvSpPr>
        <p:spPr>
          <a:xfrm>
            <a:off x="4224759" y="5833641"/>
            <a:ext cx="578735" cy="20834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reccia bidirezionale orizzontale 25"/>
          <p:cNvSpPr/>
          <p:nvPr/>
        </p:nvSpPr>
        <p:spPr>
          <a:xfrm>
            <a:off x="4224759" y="6430782"/>
            <a:ext cx="578735" cy="20834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059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20" grpId="0" animBg="1"/>
      <p:bldP spid="21" grpId="0" animBg="1"/>
      <p:bldP spid="22" grpId="0" animBg="1"/>
      <p:bldP spid="10" grpId="0"/>
      <p:bldP spid="23" grpId="0"/>
      <p:bldP spid="24" grpId="0" animBg="1"/>
      <p:bldP spid="25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523" y="37717"/>
            <a:ext cx="5037202" cy="682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8125" y="74795"/>
            <a:ext cx="5617554" cy="120032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Informatione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formazione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degli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operatori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coinvolti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bagnini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scuole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sub,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farmacisti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medici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famiglia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.) 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informazione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pubblico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126833" y="106936"/>
            <a:ext cx="3003176" cy="120032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Nelle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rischio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elevato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alt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nformazione</a:t>
            </a:r>
            <a:r>
              <a:rPr lang="it-IT" alt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alle strutture sanitarie per la sorveglianza </a:t>
            </a:r>
            <a:r>
              <a:rPr lang="it-IT" alt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sanitaria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7437" y="1603757"/>
            <a:ext cx="5618242" cy="92333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Riconoscimento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sintomi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potenzialmente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correlati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all’esposizione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tossine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prodotte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cf.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ovata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sospetti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7022" y="2831858"/>
            <a:ext cx="2361080" cy="11988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Segnalazione di caso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sospetto a Numero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Verde/ASL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452720" y="2831858"/>
            <a:ext cx="3212959" cy="120032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Indirizzo del </a:t>
            </a:r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caso </a:t>
            </a:r>
            <a:r>
              <a:rPr lang="it-IT" smtClean="0">
                <a:latin typeface="Arial" panose="020B0604020202020204" pitchFamily="34" charset="0"/>
                <a:cs typeface="Arial" panose="020B0604020202020204" pitchFamily="34" charset="0"/>
              </a:rPr>
              <a:t>sospetto a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strutture sanitarie (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Guardia Medica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ASL, Pronto Soccorso)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3791" y="4324201"/>
            <a:ext cx="2374311" cy="120032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Allerta alle strutture sanitarie</a:t>
            </a:r>
          </a:p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per la sorveglianza sanitaria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911423" y="4320302"/>
            <a:ext cx="2754256" cy="120422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Riconoscimento di caso da parte</a:t>
            </a:r>
          </a:p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della struttura sanitaria</a:t>
            </a:r>
          </a:p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(sorveglianza sanitaria)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908506" y="5841296"/>
            <a:ext cx="2206299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Analisi dati</a:t>
            </a:r>
          </a:p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 livello regionale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472085" y="5841296"/>
            <a:ext cx="2410384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Notifica al Ministero</a:t>
            </a:r>
          </a:p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della Salute</a:t>
            </a:r>
          </a:p>
        </p:txBody>
      </p:sp>
      <p:sp>
        <p:nvSpPr>
          <p:cNvPr id="11" name="Freccia in giù 10"/>
          <p:cNvSpPr/>
          <p:nvPr/>
        </p:nvSpPr>
        <p:spPr>
          <a:xfrm>
            <a:off x="2428102" y="1382892"/>
            <a:ext cx="484094" cy="18000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in giù 11"/>
          <p:cNvSpPr/>
          <p:nvPr/>
        </p:nvSpPr>
        <p:spPr>
          <a:xfrm>
            <a:off x="1166847" y="2588000"/>
            <a:ext cx="468000" cy="18000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ccia in giù 12"/>
          <p:cNvSpPr/>
          <p:nvPr/>
        </p:nvSpPr>
        <p:spPr>
          <a:xfrm>
            <a:off x="3905164" y="2588000"/>
            <a:ext cx="468000" cy="18000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ccia a destra 15"/>
          <p:cNvSpPr/>
          <p:nvPr/>
        </p:nvSpPr>
        <p:spPr>
          <a:xfrm>
            <a:off x="2565867" y="4709958"/>
            <a:ext cx="242047" cy="323166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ccia curva 16"/>
          <p:cNvSpPr/>
          <p:nvPr/>
        </p:nvSpPr>
        <p:spPr>
          <a:xfrm rot="10800000">
            <a:off x="6271421" y="1360935"/>
            <a:ext cx="1058832" cy="3600000"/>
          </a:xfrm>
          <a:prstGeom prst="bentArrow">
            <a:avLst>
              <a:gd name="adj1" fmla="val 30113"/>
              <a:gd name="adj2" fmla="val 25000"/>
              <a:gd name="adj3" fmla="val 25000"/>
              <a:gd name="adj4" fmla="val 6002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8" name="Freccia in giù 17"/>
          <p:cNvSpPr/>
          <p:nvPr/>
        </p:nvSpPr>
        <p:spPr>
          <a:xfrm>
            <a:off x="1166847" y="4101936"/>
            <a:ext cx="468000" cy="18000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reccia in giù 18"/>
          <p:cNvSpPr/>
          <p:nvPr/>
        </p:nvSpPr>
        <p:spPr>
          <a:xfrm>
            <a:off x="3905164" y="4101936"/>
            <a:ext cx="468000" cy="18000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reccia in giù 19"/>
          <p:cNvSpPr/>
          <p:nvPr/>
        </p:nvSpPr>
        <p:spPr>
          <a:xfrm>
            <a:off x="3244289" y="5579847"/>
            <a:ext cx="468000" cy="18000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reccia in giù 20"/>
          <p:cNvSpPr/>
          <p:nvPr/>
        </p:nvSpPr>
        <p:spPr>
          <a:xfrm>
            <a:off x="5020084" y="5579847"/>
            <a:ext cx="468000" cy="18000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reccia a destra 21"/>
          <p:cNvSpPr/>
          <p:nvPr/>
        </p:nvSpPr>
        <p:spPr>
          <a:xfrm>
            <a:off x="5782146" y="5192190"/>
            <a:ext cx="1630268" cy="38765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7628420" y="5524530"/>
            <a:ext cx="1347069" cy="36933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it-IT" b="1" dirty="0" smtClean="0"/>
              <a:t>Emergenza </a:t>
            </a:r>
            <a:endParaRPr lang="it-IT" b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7628420" y="5007524"/>
            <a:ext cx="1347069" cy="36933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it-IT" b="1" dirty="0" smtClean="0"/>
              <a:t>Allerta 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77373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4779" y="0"/>
            <a:ext cx="5274440" cy="527610"/>
          </a:xfrm>
        </p:spPr>
        <p:txBody>
          <a:bodyPr>
            <a:normAutofit fontScale="90000"/>
          </a:bodyPr>
          <a:lstStyle/>
          <a:p>
            <a:r>
              <a:rPr lang="it-IT" sz="4000" dirty="0" smtClean="0"/>
              <a:t>Informazione al pubblico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4294967295"/>
          </p:nvPr>
        </p:nvSpPr>
        <p:spPr>
          <a:xfrm>
            <a:off x="92596" y="527610"/>
            <a:ext cx="8958805" cy="22686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 smtClean="0"/>
              <a:t>Limiti del monitoraggio: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400" dirty="0" smtClean="0"/>
              <a:t>Elevata variabilità spaziale e temporale, improvvisi cambi di densità ed estensione dell’area interessata da fioriture</a:t>
            </a:r>
            <a:endParaRPr lang="it-IT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it-IT" sz="2400" dirty="0" smtClean="0"/>
              <a:t>Rappresentatività dei siti di campionamento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400" dirty="0" smtClean="0"/>
              <a:t>tempi lunghi per i risultati analitici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400" dirty="0" smtClean="0"/>
              <a:t>L’informazione al pubblico per proteggere la salute da esposizioni pericolose associate ad alghe o cianobatteri è uno strumento essenziale</a:t>
            </a:r>
            <a:endParaRPr lang="it-IT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876" y="3661248"/>
            <a:ext cx="4285040" cy="3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96" y="3361484"/>
            <a:ext cx="2928396" cy="349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2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85922" y="128639"/>
            <a:ext cx="68793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smtClean="0"/>
              <a:t>Normativa acque di balneazione</a:t>
            </a:r>
            <a:endParaRPr lang="it-IT" sz="40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63786" y="1177662"/>
            <a:ext cx="784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Decreto 30 marzo 2010 del Ministero della Salute (D. </a:t>
            </a:r>
            <a:r>
              <a:rPr lang="it-IT" dirty="0" err="1" smtClean="0"/>
              <a:t>Lgs</a:t>
            </a:r>
            <a:r>
              <a:rPr lang="it-IT" dirty="0" smtClean="0"/>
              <a:t>. 30 maggio 2008 n. 116, recepimento Direttiva 2006/7/CE) – controlli effettuati dalle ARPA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22729" y="2165131"/>
            <a:ext cx="853081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Allegato A: valori limite di Enterococchi intestinali e </a:t>
            </a:r>
            <a:r>
              <a:rPr lang="it-IT" i="1" dirty="0" smtClean="0"/>
              <a:t>Escherichia coli</a:t>
            </a:r>
            <a:r>
              <a:rPr lang="it-IT" dirty="0" smtClean="0"/>
              <a:t>, indicatori di contaminazione fecale (acque marine ed acque interne) – rappresentativi di organismi patogeni – dati </a:t>
            </a:r>
            <a:r>
              <a:rPr lang="it-IT" dirty="0" smtClean="0"/>
              <a:t>consolidati – soglie condivise a livello europeo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/>
              <a:t>Allegato B: Procedure per la gestione del rischio associato alle proliferazioni di </a:t>
            </a:r>
            <a:r>
              <a:rPr lang="it-IT" b="1" dirty="0"/>
              <a:t>cianobatteri</a:t>
            </a:r>
            <a:r>
              <a:rPr lang="it-IT" dirty="0"/>
              <a:t> nelle </a:t>
            </a:r>
            <a:r>
              <a:rPr lang="it-IT" dirty="0" smtClean="0"/>
              <a:t>acque di balneazione (acque interne</a:t>
            </a:r>
            <a:r>
              <a:rPr lang="it-IT" dirty="0" smtClean="0"/>
              <a:t>) – soglie non condivise (OMS)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Allegato </a:t>
            </a:r>
            <a:r>
              <a:rPr lang="it-IT" dirty="0"/>
              <a:t>C: linee guida </a:t>
            </a:r>
            <a:r>
              <a:rPr lang="it-IT" dirty="0" smtClean="0"/>
              <a:t>per la gestione del rischio associato alle fioriture di </a:t>
            </a:r>
            <a:r>
              <a:rPr lang="it-IT" b="1" i="1" dirty="0" smtClean="0"/>
              <a:t>Ostreopsis</a:t>
            </a:r>
            <a:r>
              <a:rPr lang="it-IT" b="1" dirty="0" smtClean="0"/>
              <a:t> </a:t>
            </a:r>
            <a:r>
              <a:rPr lang="it-IT" b="1" i="1" dirty="0" smtClean="0"/>
              <a:t>ovata</a:t>
            </a:r>
            <a:r>
              <a:rPr lang="it-IT" dirty="0" smtClean="0"/>
              <a:t> nelle coste italiane (acque marine</a:t>
            </a:r>
            <a:r>
              <a:rPr lang="it-IT" dirty="0"/>
              <a:t>) </a:t>
            </a:r>
            <a:r>
              <a:rPr lang="it-IT" dirty="0" smtClean="0"/>
              <a:t>- soglie </a:t>
            </a:r>
            <a:r>
              <a:rPr lang="it-IT" dirty="0"/>
              <a:t>non condivise (OMS)</a:t>
            </a:r>
          </a:p>
          <a:p>
            <a:endParaRPr lang="it-IT" dirty="0"/>
          </a:p>
          <a:p>
            <a:r>
              <a:rPr lang="it-IT" dirty="0" smtClean="0"/>
              <a:t>Allegato D: procedure di campionamento</a:t>
            </a:r>
          </a:p>
          <a:p>
            <a:endParaRPr lang="it-IT" dirty="0"/>
          </a:p>
          <a:p>
            <a:r>
              <a:rPr lang="it-IT" dirty="0" smtClean="0"/>
              <a:t>Allegato E: criteri e modalità per la definizione dei profili delle acque di balneazione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8047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12517" y="232911"/>
            <a:ext cx="8542116" cy="63401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400" i="1" dirty="0">
                <a:latin typeface="Arial,Italic"/>
              </a:rPr>
              <a:t>Ostreopsis </a:t>
            </a:r>
            <a:r>
              <a:rPr lang="it-IT" sz="1400" dirty="0" err="1">
                <a:latin typeface="Arial" panose="020B0604020202020204" pitchFamily="34" charset="0"/>
              </a:rPr>
              <a:t>cf</a:t>
            </a:r>
            <a:r>
              <a:rPr lang="it-IT" sz="1400" dirty="0">
                <a:latin typeface="Arial" panose="020B0604020202020204" pitchFamily="34" charset="0"/>
              </a:rPr>
              <a:t>. </a:t>
            </a:r>
            <a:r>
              <a:rPr lang="it-IT" sz="1400" i="1" dirty="0">
                <a:latin typeface="Arial,Italic"/>
              </a:rPr>
              <a:t>ovata </a:t>
            </a:r>
            <a:r>
              <a:rPr lang="it-IT" sz="1400" dirty="0">
                <a:latin typeface="Arial" panose="020B0604020202020204" pitchFamily="34" charset="0"/>
              </a:rPr>
              <a:t>è un’alga microscopica unicellulare presente in Italia in molte </a:t>
            </a:r>
            <a:r>
              <a:rPr lang="it-IT" sz="1400" dirty="0" smtClean="0">
                <a:latin typeface="Arial" panose="020B0604020202020204" pitchFamily="34" charset="0"/>
              </a:rPr>
              <a:t>acque costiere </a:t>
            </a:r>
            <a:r>
              <a:rPr lang="it-IT" sz="1400" dirty="0">
                <a:latin typeface="Arial" panose="020B0604020202020204" pitchFamily="34" charset="0"/>
              </a:rPr>
              <a:t>con fondali a prevalente natura rocciosa.</a:t>
            </a:r>
          </a:p>
          <a:p>
            <a:r>
              <a:rPr lang="it-IT" sz="1400" b="1" dirty="0" smtClean="0">
                <a:latin typeface="Arial" panose="020B0604020202020204" pitchFamily="34" charset="0"/>
              </a:rPr>
              <a:t>Quando cresce</a:t>
            </a:r>
            <a:endParaRPr lang="it-IT" sz="1400" b="1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400" dirty="0" smtClean="0">
                <a:latin typeface="Arial" panose="020B0604020202020204" pitchFamily="34" charset="0"/>
              </a:rPr>
              <a:t>condizioni </a:t>
            </a:r>
            <a:r>
              <a:rPr lang="it-IT" sz="1400" dirty="0">
                <a:latin typeface="Arial" panose="020B0604020202020204" pitchFamily="34" charset="0"/>
              </a:rPr>
              <a:t>meteo-marine stabili (alta pressione atmosferica);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400" dirty="0" smtClean="0">
                <a:latin typeface="Arial" panose="020B0604020202020204" pitchFamily="34" charset="0"/>
              </a:rPr>
              <a:t>moto </a:t>
            </a:r>
            <a:r>
              <a:rPr lang="it-IT" sz="1400" dirty="0">
                <a:latin typeface="Arial" panose="020B0604020202020204" pitchFamily="34" charset="0"/>
              </a:rPr>
              <a:t>ondoso ridotto (presenza di scogliere naturali o artificiali);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400" dirty="0" smtClean="0">
                <a:latin typeface="Arial" panose="020B0604020202020204" pitchFamily="34" charset="0"/>
              </a:rPr>
              <a:t>temperatura </a:t>
            </a:r>
            <a:r>
              <a:rPr lang="it-IT" sz="1400" dirty="0">
                <a:latin typeface="Arial" panose="020B0604020202020204" pitchFamily="34" charset="0"/>
              </a:rPr>
              <a:t>dell’acqua relativamente elevata.</a:t>
            </a:r>
          </a:p>
          <a:p>
            <a:r>
              <a:rPr lang="it-IT" sz="1400" b="1" dirty="0" smtClean="0">
                <a:latin typeface="Arial" panose="020B0604020202020204" pitchFamily="34" charset="0"/>
              </a:rPr>
              <a:t>Come la riconosco</a:t>
            </a:r>
            <a:endParaRPr lang="it-IT" sz="1400" b="1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400" dirty="0" smtClean="0">
                <a:latin typeface="Arial" panose="020B0604020202020204" pitchFamily="34" charset="0"/>
              </a:rPr>
              <a:t>pellicola </a:t>
            </a:r>
            <a:r>
              <a:rPr lang="it-IT" sz="1400" dirty="0">
                <a:latin typeface="Arial" panose="020B0604020202020204" pitchFamily="34" charset="0"/>
              </a:rPr>
              <a:t>brunastra dall’aspetto membranoso e </a:t>
            </a:r>
            <a:r>
              <a:rPr lang="it-IT" sz="1400" dirty="0" smtClean="0">
                <a:latin typeface="Arial" panose="020B0604020202020204" pitchFamily="34" charset="0"/>
              </a:rPr>
              <a:t>gelatinoso sugli </a:t>
            </a:r>
            <a:r>
              <a:rPr lang="it-IT" sz="1400" dirty="0">
                <a:latin typeface="Arial" panose="020B0604020202020204" pitchFamily="34" charset="0"/>
              </a:rPr>
              <a:t>scogli e su tutto ciò che si trova sul fondo;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400" dirty="0" smtClean="0">
                <a:latin typeface="Arial" panose="020B0604020202020204" pitchFamily="34" charset="0"/>
              </a:rPr>
              <a:t>presenza </a:t>
            </a:r>
            <a:r>
              <a:rPr lang="it-IT" sz="1400" dirty="0">
                <a:latin typeface="Arial" panose="020B0604020202020204" pitchFamily="34" charset="0"/>
              </a:rPr>
              <a:t>di aggregati brunastri (fiocchi e/o filamenti) di consistenza gelatinosa </a:t>
            </a:r>
            <a:r>
              <a:rPr lang="it-IT" sz="1400" dirty="0" smtClean="0">
                <a:latin typeface="Arial" panose="020B0604020202020204" pitchFamily="34" charset="0"/>
              </a:rPr>
              <a:t>in sospensione</a:t>
            </a:r>
            <a:r>
              <a:rPr lang="it-IT" sz="1400" dirty="0">
                <a:latin typeface="Arial" panose="020B0604020202020204" pitchFamily="34" charset="0"/>
              </a:rPr>
              <a:t>; in superficie tali aggregati possono talvolta presentarsi sotto forma </a:t>
            </a:r>
            <a:r>
              <a:rPr lang="it-IT" sz="1400" dirty="0" smtClean="0">
                <a:latin typeface="Arial" panose="020B0604020202020204" pitchFamily="34" charset="0"/>
              </a:rPr>
              <a:t>di schiume </a:t>
            </a:r>
            <a:r>
              <a:rPr lang="it-IT" sz="1400" dirty="0">
                <a:latin typeface="Arial" panose="020B0604020202020204" pitchFamily="34" charset="0"/>
              </a:rPr>
              <a:t>di color bruno-rossiccio;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400" dirty="0" smtClean="0">
                <a:latin typeface="Arial" panose="020B0604020202020204" pitchFamily="34" charset="0"/>
              </a:rPr>
              <a:t>talvolta </a:t>
            </a:r>
            <a:r>
              <a:rPr lang="it-IT" sz="1400" dirty="0">
                <a:latin typeface="Arial" panose="020B0604020202020204" pitchFamily="34" charset="0"/>
              </a:rPr>
              <a:t>opalescenza dell’acqua</a:t>
            </a:r>
            <a:r>
              <a:rPr lang="it-IT" sz="1400" dirty="0" smtClean="0">
                <a:latin typeface="Arial" panose="020B0604020202020204" pitchFamily="34" charset="0"/>
              </a:rPr>
              <a:t>.</a:t>
            </a:r>
          </a:p>
          <a:p>
            <a:r>
              <a:rPr lang="it-IT" sz="1400" b="1" dirty="0" smtClean="0">
                <a:latin typeface="Arial" panose="020B0604020202020204" pitchFamily="34" charset="0"/>
              </a:rPr>
              <a:t>Cosa può provocare</a:t>
            </a:r>
          </a:p>
          <a:p>
            <a:r>
              <a:rPr lang="it-IT" sz="1400" dirty="0" smtClean="0">
                <a:latin typeface="Arial" panose="020B0604020202020204" pitchFamily="34" charset="0"/>
              </a:rPr>
              <a:t>Disturbi </a:t>
            </a:r>
            <a:r>
              <a:rPr lang="it-IT" sz="1400" dirty="0">
                <a:latin typeface="Arial" panose="020B0604020202020204" pitchFamily="34" charset="0"/>
              </a:rPr>
              <a:t>respiratori e irritazioni oculari e </a:t>
            </a:r>
            <a:r>
              <a:rPr lang="it-IT" sz="1400" dirty="0" smtClean="0">
                <a:latin typeface="Arial" panose="020B0604020202020204" pitchFamily="34" charset="0"/>
              </a:rPr>
              <a:t>cutanee sia </a:t>
            </a:r>
            <a:r>
              <a:rPr lang="it-IT" sz="1400" dirty="0">
                <a:latin typeface="Arial" panose="020B0604020202020204" pitchFamily="34" charset="0"/>
              </a:rPr>
              <a:t>per esposizione ad aerosol (in condizioni di forte vento dal mare o di moto </a:t>
            </a:r>
            <a:r>
              <a:rPr lang="it-IT" sz="1400" dirty="0" smtClean="0">
                <a:latin typeface="Arial" panose="020B0604020202020204" pitchFamily="34" charset="0"/>
              </a:rPr>
              <a:t>ondoso forte</a:t>
            </a:r>
            <a:r>
              <a:rPr lang="it-IT" sz="1400" dirty="0">
                <a:latin typeface="Arial" panose="020B0604020202020204" pitchFamily="34" charset="0"/>
              </a:rPr>
              <a:t>) contenente l’alga o suoi frammenti, che per contatto diretto </a:t>
            </a:r>
            <a:r>
              <a:rPr lang="it-IT" sz="1400" dirty="0" smtClean="0">
                <a:latin typeface="Arial" panose="020B0604020202020204" pitchFamily="34" charset="0"/>
              </a:rPr>
              <a:t>durante il bagno.</a:t>
            </a:r>
          </a:p>
          <a:p>
            <a:r>
              <a:rPr lang="it-IT" sz="1400" b="1" dirty="0" smtClean="0">
                <a:latin typeface="Arial" panose="020B0604020202020204" pitchFamily="34" charset="0"/>
              </a:rPr>
              <a:t>Devo andare all’ospedale?</a:t>
            </a:r>
            <a:endParaRPr lang="it-IT" sz="1400" b="1" dirty="0">
              <a:latin typeface="Arial" panose="020B0604020202020204" pitchFamily="34" charset="0"/>
            </a:endParaRPr>
          </a:p>
          <a:p>
            <a:r>
              <a:rPr lang="it-IT" sz="1400" dirty="0">
                <a:latin typeface="Arial" panose="020B0604020202020204" pitchFamily="34" charset="0"/>
              </a:rPr>
              <a:t>Nei casi verificatesi, gli effetti riportati non sono stati mai gravi e </a:t>
            </a:r>
            <a:r>
              <a:rPr lang="it-IT" sz="1400" dirty="0" smtClean="0">
                <a:latin typeface="Arial" panose="020B0604020202020204" pitchFamily="34" charset="0"/>
              </a:rPr>
              <a:t>sono scomparsi per </a:t>
            </a:r>
            <a:r>
              <a:rPr lang="it-IT" sz="1400" dirty="0">
                <a:latin typeface="Arial" panose="020B0604020202020204" pitchFamily="34" charset="0"/>
              </a:rPr>
              <a:t>lo più entro poche ore. </a:t>
            </a:r>
            <a:endParaRPr lang="it-IT" sz="1400" dirty="0" smtClean="0">
              <a:latin typeface="Arial" panose="020B0604020202020204" pitchFamily="34" charset="0"/>
            </a:endParaRPr>
          </a:p>
          <a:p>
            <a:r>
              <a:rPr lang="it-IT" sz="1400" b="1" dirty="0" smtClean="0">
                <a:latin typeface="Arial" panose="020B0604020202020204" pitchFamily="34" charset="0"/>
              </a:rPr>
              <a:t>Per informazioni</a:t>
            </a:r>
            <a:endParaRPr lang="it-IT" sz="1400" b="1" dirty="0">
              <a:latin typeface="Arial" panose="020B0604020202020204" pitchFamily="34" charset="0"/>
            </a:endParaRPr>
          </a:p>
          <a:p>
            <a:r>
              <a:rPr lang="it-IT" sz="1400" dirty="0" smtClean="0">
                <a:latin typeface="Arial" panose="020B0604020202020204" pitchFamily="34" charset="0"/>
              </a:rPr>
              <a:t>rivolgersi </a:t>
            </a:r>
            <a:r>
              <a:rPr lang="it-IT" sz="1400" dirty="0">
                <a:latin typeface="Arial" panose="020B0604020202020204" pitchFamily="34" charset="0"/>
              </a:rPr>
              <a:t>a </a:t>
            </a:r>
            <a:r>
              <a:rPr lang="it-IT" sz="1400" dirty="0" smtClean="0">
                <a:latin typeface="Arial" panose="020B0604020202020204" pitchFamily="34" charset="0"/>
              </a:rPr>
              <a:t>.....................................................................................negli </a:t>
            </a:r>
            <a:r>
              <a:rPr lang="it-IT" sz="1400" dirty="0">
                <a:latin typeface="Arial" panose="020B0604020202020204" pitchFamily="34" charset="0"/>
              </a:rPr>
              <a:t>orari …. e consultare anche le pagine</a:t>
            </a:r>
            <a:r>
              <a:rPr lang="it-IT" sz="1400" dirty="0" smtClean="0">
                <a:latin typeface="Arial" panose="020B0604020202020204" pitchFamily="34" charset="0"/>
              </a:rPr>
              <a:t>……</a:t>
            </a:r>
          </a:p>
          <a:p>
            <a:endParaRPr lang="it-IT" sz="1400" dirty="0">
              <a:latin typeface="Arial" panose="020B0604020202020204" pitchFamily="34" charset="0"/>
            </a:endParaRPr>
          </a:p>
          <a:p>
            <a:r>
              <a:rPr lang="it-IT" sz="1400" b="1" i="1" dirty="0">
                <a:latin typeface="Arial" panose="020B0604020202020204" pitchFamily="34" charset="0"/>
              </a:rPr>
              <a:t>Poiché la collaborazione di tutti è preziosa per il più completo e tempestivo intervento, si</a:t>
            </a:r>
          </a:p>
          <a:p>
            <a:r>
              <a:rPr lang="it-IT" sz="1400" b="1" i="1" dirty="0">
                <a:latin typeface="Arial" panose="020B0604020202020204" pitchFamily="34" charset="0"/>
              </a:rPr>
              <a:t>chiede a chi, frequentando aree di balneazione, manifesti i sintomi sopra descritti di</a:t>
            </a:r>
          </a:p>
          <a:p>
            <a:r>
              <a:rPr lang="it-IT" sz="1400" b="1" i="1" dirty="0">
                <a:latin typeface="Arial" panose="020B0604020202020204" pitchFamily="34" charset="0"/>
              </a:rPr>
              <a:t>segnalarli al .............................. Tel. (o SMS) n. ..................... e-mail ................................</a:t>
            </a:r>
          </a:p>
          <a:p>
            <a:endParaRPr lang="it-IT" sz="1400" dirty="0" smtClean="0">
              <a:latin typeface="Arial" panose="020B0604020202020204" pitchFamily="34" charset="0"/>
            </a:endParaRPr>
          </a:p>
          <a:p>
            <a:r>
              <a:rPr lang="it-IT" sz="1400" dirty="0" smtClean="0">
                <a:latin typeface="Arial" panose="020B0604020202020204" pitchFamily="34" charset="0"/>
              </a:rPr>
              <a:t>Il </a:t>
            </a:r>
            <a:r>
              <a:rPr lang="it-IT" sz="1400" dirty="0">
                <a:latin typeface="Arial" panose="020B0604020202020204" pitchFamily="34" charset="0"/>
              </a:rPr>
              <a:t>Sindaco</a:t>
            </a:r>
          </a:p>
          <a:p>
            <a:r>
              <a:rPr lang="it-IT" sz="1400" dirty="0">
                <a:latin typeface="Arial" panose="020B0604020202020204" pitchFamily="34" charset="0"/>
              </a:rPr>
              <a:t>............................................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61705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83827" y="405114"/>
            <a:ext cx="25763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/>
              <a:t>Conclusioni</a:t>
            </a:r>
            <a:endParaRPr lang="it-IT" sz="4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35666" y="1713053"/>
            <a:ext cx="85536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Situazione sotto controllo sia per le alghe che per le </a:t>
            </a:r>
            <a:r>
              <a:rPr lang="it-IT" sz="2400" dirty="0" err="1" smtClean="0"/>
              <a:t>cianotossine</a:t>
            </a:r>
            <a:r>
              <a:rPr lang="it-IT" sz="2400" dirty="0" smtClean="0"/>
              <a:t>, ma</a:t>
            </a:r>
            <a:r>
              <a:rPr lang="it-IT" sz="2400" dirty="0" smtClean="0"/>
              <a:t>…</a:t>
            </a:r>
          </a:p>
          <a:p>
            <a:r>
              <a:rPr lang="it-IT" sz="2400" dirty="0" smtClean="0"/>
              <a:t>	Necessario sviluppare un dialogo con i cittadini</a:t>
            </a:r>
            <a:endParaRPr lang="it-IT" sz="2400" dirty="0" smtClean="0"/>
          </a:p>
          <a:p>
            <a:endParaRPr lang="it-IT" sz="2400" dirty="0"/>
          </a:p>
          <a:p>
            <a:r>
              <a:rPr lang="it-IT" sz="2400" dirty="0" smtClean="0"/>
              <a:t>Data gap: </a:t>
            </a:r>
          </a:p>
          <a:p>
            <a:r>
              <a:rPr lang="it-IT" sz="2400" dirty="0"/>
              <a:t>	</a:t>
            </a:r>
            <a:r>
              <a:rPr lang="it-IT" sz="2400" dirty="0" smtClean="0"/>
              <a:t>dati tossicologici su nuove tossine (</a:t>
            </a:r>
            <a:r>
              <a:rPr lang="it-IT" sz="2400" dirty="0" err="1" smtClean="0"/>
              <a:t>ovatossine</a:t>
            </a:r>
            <a:r>
              <a:rPr lang="it-IT" sz="2400" dirty="0" smtClean="0"/>
              <a:t> prodotte da </a:t>
            </a:r>
            <a:r>
              <a:rPr lang="it-IT" sz="2400" i="1" dirty="0" err="1" smtClean="0"/>
              <a:t>Ostreopsis</a:t>
            </a:r>
            <a:r>
              <a:rPr lang="it-IT" sz="2400" dirty="0" smtClean="0"/>
              <a:t> </a:t>
            </a:r>
            <a:r>
              <a:rPr lang="it-IT" sz="2400" dirty="0" err="1" smtClean="0"/>
              <a:t>cf</a:t>
            </a:r>
            <a:r>
              <a:rPr lang="it-IT" sz="2400" dirty="0" smtClean="0"/>
              <a:t>. </a:t>
            </a:r>
            <a:r>
              <a:rPr lang="it-IT" sz="2400" i="1" dirty="0" smtClean="0"/>
              <a:t>ovata</a:t>
            </a:r>
            <a:r>
              <a:rPr lang="it-IT" sz="2400" dirty="0" smtClean="0"/>
              <a:t>) e su </a:t>
            </a:r>
            <a:r>
              <a:rPr lang="it-IT" sz="2400" dirty="0" err="1" smtClean="0"/>
              <a:t>cianotossine</a:t>
            </a:r>
            <a:r>
              <a:rPr lang="it-IT" sz="2400" dirty="0" smtClean="0"/>
              <a:t> diverse da </a:t>
            </a:r>
            <a:r>
              <a:rPr lang="it-IT" sz="2400" dirty="0" err="1" smtClean="0"/>
              <a:t>microcistine</a:t>
            </a:r>
            <a:endParaRPr lang="it-IT" sz="2400" dirty="0" smtClean="0"/>
          </a:p>
          <a:p>
            <a:endParaRPr lang="it-IT" sz="2400" i="1" dirty="0"/>
          </a:p>
          <a:p>
            <a:r>
              <a:rPr lang="it-IT" sz="2400" i="1" dirty="0" smtClean="0"/>
              <a:t>	</a:t>
            </a:r>
            <a:r>
              <a:rPr lang="it-IT" sz="2400" dirty="0" smtClean="0"/>
              <a:t>fattori ambientali correlati alle fioriture e alla tossicità</a:t>
            </a:r>
          </a:p>
          <a:p>
            <a:endParaRPr lang="it-IT" sz="2400" dirty="0"/>
          </a:p>
          <a:p>
            <a:r>
              <a:rPr lang="it-IT" sz="2400" dirty="0" smtClean="0"/>
              <a:t>	dati sul ruolo ecologico delle tossine</a:t>
            </a:r>
            <a:endParaRPr lang="it-IT" sz="2400" i="1" dirty="0"/>
          </a:p>
          <a:p>
            <a:r>
              <a:rPr lang="it-IT" sz="2400" i="1" dirty="0" smtClean="0"/>
              <a:t>	 </a:t>
            </a:r>
            <a:endParaRPr lang="it-IT" sz="2400" i="1" dirty="0"/>
          </a:p>
        </p:txBody>
      </p:sp>
    </p:spTree>
    <p:extLst>
      <p:ext uri="{BB962C8B-B14F-4D97-AF65-F5344CB8AC3E}">
        <p14:creationId xmlns:p14="http://schemas.microsoft.com/office/powerpoint/2010/main" val="297293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980"/>
            <a:ext cx="5553074" cy="3767161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301" y="2500133"/>
            <a:ext cx="5532699" cy="3640238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0" y="6256118"/>
            <a:ext cx="69332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hlinkClick r:id="rId4"/>
              </a:rPr>
              <a:t>http://</a:t>
            </a:r>
            <a:r>
              <a:rPr lang="it-IT" dirty="0" smtClean="0">
                <a:hlinkClick r:id="rId4"/>
              </a:rPr>
              <a:t>www.iss.it/publ/index.php?lang=1&amp;id=2839&amp;tipo=5</a:t>
            </a:r>
            <a:endParaRPr lang="it-IT" dirty="0" smtClean="0"/>
          </a:p>
          <a:p>
            <a:r>
              <a:rPr lang="it-IT" dirty="0">
                <a:hlinkClick r:id="rId5"/>
              </a:rPr>
              <a:t>http://</a:t>
            </a:r>
            <a:r>
              <a:rPr lang="it-IT" dirty="0" smtClean="0">
                <a:hlinkClick r:id="rId5"/>
              </a:rPr>
              <a:t>www.iss.it/publ/index.php?lang=1&amp;id=2843&amp;tipo=5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338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67906" y="0"/>
            <a:ext cx="6944811" cy="6206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000" kern="0" dirty="0" err="1" smtClean="0">
                <a:latin typeface="Calibri" panose="020F0502020204030204" pitchFamily="34" charset="0"/>
                <a:ea typeface="+mj-ea"/>
                <a:cs typeface="Arial" pitchFamily="34" charset="0"/>
              </a:rPr>
              <a:t>Cianobatteri</a:t>
            </a:r>
            <a:r>
              <a:rPr lang="en-US" sz="4000" kern="0" dirty="0" smtClean="0">
                <a:latin typeface="Calibri" panose="020F0502020204030204" pitchFamily="34" charset="0"/>
                <a:ea typeface="+mj-ea"/>
                <a:cs typeface="Arial" pitchFamily="34" charset="0"/>
              </a:rPr>
              <a:t> (</a:t>
            </a:r>
            <a:r>
              <a:rPr lang="en-US" sz="4000" kern="0" dirty="0" err="1" smtClean="0">
                <a:latin typeface="Calibri" panose="020F0502020204030204" pitchFamily="34" charset="0"/>
                <a:ea typeface="+mj-ea"/>
                <a:cs typeface="Arial" pitchFamily="34" charset="0"/>
              </a:rPr>
              <a:t>Alghe</a:t>
            </a:r>
            <a:r>
              <a:rPr lang="en-US" sz="4000" kern="0" dirty="0" smtClean="0">
                <a:latin typeface="Calibri" panose="020F0502020204030204" pitchFamily="34" charset="0"/>
                <a:ea typeface="+mj-ea"/>
                <a:cs typeface="Arial" pitchFamily="34" charset="0"/>
              </a:rPr>
              <a:t> </a:t>
            </a:r>
            <a:r>
              <a:rPr lang="en-US" sz="4000" kern="0" dirty="0" err="1" smtClean="0">
                <a:latin typeface="Calibri" panose="020F0502020204030204" pitchFamily="34" charset="0"/>
                <a:ea typeface="+mj-ea"/>
                <a:cs typeface="Arial" pitchFamily="34" charset="0"/>
              </a:rPr>
              <a:t>blu</a:t>
            </a:r>
            <a:r>
              <a:rPr lang="en-US" sz="4000" kern="0" dirty="0" smtClean="0">
                <a:latin typeface="Calibri" panose="020F0502020204030204" pitchFamily="34" charset="0"/>
                <a:ea typeface="+mj-ea"/>
                <a:cs typeface="Arial" pitchFamily="34" charset="0"/>
              </a:rPr>
              <a:t>-Verdi) </a:t>
            </a:r>
            <a:endParaRPr lang="en-US" sz="4000" kern="0" dirty="0">
              <a:latin typeface="Calibri" panose="020F0502020204030204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9388" y="836613"/>
            <a:ext cx="8750300" cy="602138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2400" kern="0" dirty="0" err="1" smtClean="0">
                <a:latin typeface="Calibri" panose="020F0502020204030204" pitchFamily="34" charset="0"/>
                <a:cs typeface="Arial" pitchFamily="34" charset="0"/>
              </a:rPr>
              <a:t>Procarioti</a:t>
            </a:r>
            <a:r>
              <a:rPr lang="en-GB" sz="2400" kern="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GB" sz="2400" kern="0" dirty="0" err="1" smtClean="0">
                <a:latin typeface="Calibri" panose="020F0502020204030204" pitchFamily="34" charset="0"/>
                <a:cs typeface="Arial" pitchFamily="34" charset="0"/>
              </a:rPr>
              <a:t>fotosintetici</a:t>
            </a:r>
            <a:r>
              <a:rPr lang="en-GB" sz="2400" kern="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GB" sz="2400" kern="0" dirty="0" err="1" smtClean="0">
                <a:latin typeface="Calibri" panose="020F0502020204030204" pitchFamily="34" charset="0"/>
                <a:cs typeface="Arial" pitchFamily="34" charset="0"/>
              </a:rPr>
              <a:t>ubiquitari</a:t>
            </a:r>
            <a:r>
              <a:rPr lang="en-GB" sz="2400" kern="0" dirty="0" smtClean="0">
                <a:latin typeface="Calibri" panose="020F0502020204030204" pitchFamily="34" charset="0"/>
                <a:cs typeface="Arial" pitchFamily="34" charset="0"/>
              </a:rPr>
              <a:t>, </a:t>
            </a:r>
            <a:r>
              <a:rPr lang="en-GB" sz="2400" kern="0" dirty="0" err="1" smtClean="0">
                <a:latin typeface="Calibri" panose="020F0502020204030204" pitchFamily="34" charset="0"/>
                <a:cs typeface="Arial" pitchFamily="34" charset="0"/>
              </a:rPr>
              <a:t>molto</a:t>
            </a:r>
            <a:r>
              <a:rPr lang="en-GB" sz="2400" kern="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GB" sz="2400" kern="0" dirty="0" err="1" smtClean="0">
                <a:latin typeface="Calibri" panose="020F0502020204030204" pitchFamily="34" charset="0"/>
                <a:cs typeface="Arial" pitchFamily="34" charset="0"/>
              </a:rPr>
              <a:t>diffusi</a:t>
            </a:r>
            <a:r>
              <a:rPr lang="en-GB" sz="2400" kern="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GB" sz="2400" kern="0" dirty="0" err="1" smtClean="0">
                <a:latin typeface="Calibri" panose="020F0502020204030204" pitchFamily="34" charset="0"/>
                <a:cs typeface="Arial" pitchFamily="34" charset="0"/>
              </a:rPr>
              <a:t>nelle</a:t>
            </a:r>
            <a:r>
              <a:rPr lang="en-GB" sz="2400" kern="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GB" sz="2400" kern="0" dirty="0" err="1" smtClean="0">
                <a:latin typeface="Calibri" panose="020F0502020204030204" pitchFamily="34" charset="0"/>
                <a:cs typeface="Arial" pitchFamily="34" charset="0"/>
              </a:rPr>
              <a:t>acque</a:t>
            </a:r>
            <a:r>
              <a:rPr lang="en-GB" sz="2400" kern="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GB" sz="2400" kern="0" dirty="0" err="1" smtClean="0">
                <a:latin typeface="Calibri" panose="020F0502020204030204" pitchFamily="34" charset="0"/>
                <a:cs typeface="Arial" pitchFamily="34" charset="0"/>
              </a:rPr>
              <a:t>dolci</a:t>
            </a:r>
            <a:r>
              <a:rPr lang="en-GB" sz="2400" kern="0" dirty="0" smtClean="0">
                <a:latin typeface="Calibri" panose="020F0502020204030204" pitchFamily="34" charset="0"/>
                <a:cs typeface="Arial" pitchFamily="34" charset="0"/>
              </a:rPr>
              <a:t>, dove </a:t>
            </a:r>
            <a:r>
              <a:rPr lang="en-GB" sz="2400" kern="0" dirty="0" err="1" smtClean="0">
                <a:latin typeface="Calibri" panose="020F0502020204030204" pitchFamily="34" charset="0"/>
                <a:cs typeface="Arial" pitchFamily="34" charset="0"/>
              </a:rPr>
              <a:t>spesso</a:t>
            </a:r>
            <a:r>
              <a:rPr lang="en-GB" sz="2400" kern="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GB" sz="2400" kern="0" dirty="0" err="1" smtClean="0">
                <a:latin typeface="Calibri" panose="020F0502020204030204" pitchFamily="34" charset="0"/>
                <a:cs typeface="Arial" pitchFamily="34" charset="0"/>
              </a:rPr>
              <a:t>sono</a:t>
            </a:r>
            <a:r>
              <a:rPr lang="en-GB" sz="2400" kern="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GB" sz="2400" kern="0" dirty="0" err="1" smtClean="0">
                <a:latin typeface="Calibri" panose="020F0502020204030204" pitchFamily="34" charset="0"/>
                <a:cs typeface="Arial" pitchFamily="34" charset="0"/>
              </a:rPr>
              <a:t>dominanti</a:t>
            </a:r>
            <a:r>
              <a:rPr lang="en-GB" sz="2400" kern="0" dirty="0" smtClean="0">
                <a:latin typeface="Calibri" panose="020F0502020204030204" pitchFamily="34" charset="0"/>
                <a:cs typeface="Arial" pitchFamily="34" charset="0"/>
              </a:rPr>
              <a:t>, </a:t>
            </a:r>
            <a:r>
              <a:rPr lang="en-GB" sz="2400" kern="0" dirty="0" err="1" smtClean="0">
                <a:latin typeface="Calibri" panose="020F0502020204030204" pitchFamily="34" charset="0"/>
                <a:cs typeface="Arial" pitchFamily="34" charset="0"/>
              </a:rPr>
              <a:t>specialmente</a:t>
            </a:r>
            <a:r>
              <a:rPr lang="en-GB" sz="2400" kern="0" dirty="0" smtClean="0">
                <a:latin typeface="Calibri" panose="020F0502020204030204" pitchFamily="34" charset="0"/>
                <a:cs typeface="Arial" pitchFamily="34" charset="0"/>
              </a:rPr>
              <a:t> in </a:t>
            </a:r>
            <a:r>
              <a:rPr lang="en-GB" sz="2400" kern="0" dirty="0" err="1" smtClean="0">
                <a:latin typeface="Calibri" panose="020F0502020204030204" pitchFamily="34" charset="0"/>
                <a:cs typeface="Arial" pitchFamily="34" charset="0"/>
              </a:rPr>
              <a:t>condizioni</a:t>
            </a:r>
            <a:r>
              <a:rPr lang="en-GB" sz="2400" kern="0" dirty="0" smtClean="0">
                <a:latin typeface="Calibri" panose="020F0502020204030204" pitchFamily="34" charset="0"/>
                <a:cs typeface="Arial" pitchFamily="34" charset="0"/>
              </a:rPr>
              <a:t> di </a:t>
            </a:r>
            <a:r>
              <a:rPr lang="en-GB" sz="2400" kern="0" dirty="0" err="1" smtClean="0">
                <a:latin typeface="Calibri" panose="020F0502020204030204" pitchFamily="34" charset="0"/>
                <a:cs typeface="Arial" pitchFamily="34" charset="0"/>
              </a:rPr>
              <a:t>eutrofia</a:t>
            </a:r>
            <a:r>
              <a:rPr lang="en-GB" sz="2400" kern="0" dirty="0" smtClean="0">
                <a:latin typeface="Calibri" panose="020F0502020204030204" pitchFamily="34" charset="0"/>
                <a:cs typeface="Arial" pitchFamily="34" charset="0"/>
              </a:rPr>
              <a:t>, </a:t>
            </a:r>
            <a:r>
              <a:rPr lang="en-GB" sz="2400" kern="0" dirty="0" err="1" smtClean="0">
                <a:latin typeface="Calibri" panose="020F0502020204030204" pitchFamily="34" charset="0"/>
                <a:cs typeface="Arial" pitchFamily="34" charset="0"/>
              </a:rPr>
              <a:t>possono</a:t>
            </a:r>
            <a:r>
              <a:rPr lang="en-GB" sz="2400" kern="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GB" sz="2400" kern="0" dirty="0" err="1" smtClean="0">
                <a:latin typeface="Calibri" panose="020F0502020204030204" pitchFamily="34" charset="0"/>
                <a:cs typeface="Arial" pitchFamily="34" charset="0"/>
              </a:rPr>
              <a:t>dar</a:t>
            </a:r>
            <a:r>
              <a:rPr lang="en-GB" sz="2400" kern="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GB" sz="2400" kern="0" dirty="0" err="1" smtClean="0">
                <a:latin typeface="Calibri" panose="020F0502020204030204" pitchFamily="34" charset="0"/>
                <a:cs typeface="Arial" pitchFamily="34" charset="0"/>
              </a:rPr>
              <a:t>luogo</a:t>
            </a:r>
            <a:r>
              <a:rPr lang="en-GB" sz="2400" kern="0" dirty="0" smtClean="0">
                <a:latin typeface="Calibri" panose="020F0502020204030204" pitchFamily="34" charset="0"/>
                <a:cs typeface="Arial" pitchFamily="34" charset="0"/>
              </a:rPr>
              <a:t> a </a:t>
            </a:r>
            <a:r>
              <a:rPr lang="en-GB" sz="2400" kern="0" dirty="0" err="1" smtClean="0">
                <a:latin typeface="Calibri" panose="020F0502020204030204" pitchFamily="34" charset="0"/>
                <a:cs typeface="Arial" pitchFamily="34" charset="0"/>
              </a:rPr>
              <a:t>fioriture</a:t>
            </a:r>
            <a:r>
              <a:rPr lang="en-GB" sz="2400" kern="0" dirty="0" smtClean="0">
                <a:latin typeface="Calibri" panose="020F0502020204030204" pitchFamily="34" charset="0"/>
                <a:cs typeface="Arial" pitchFamily="34" charset="0"/>
              </a:rPr>
              <a:t> e </a:t>
            </a:r>
            <a:r>
              <a:rPr lang="en-GB" sz="2400" kern="0" dirty="0" err="1" smtClean="0">
                <a:latin typeface="Calibri" panose="020F0502020204030204" pitchFamily="34" charset="0"/>
                <a:cs typeface="Arial" pitchFamily="34" charset="0"/>
              </a:rPr>
              <a:t>formare</a:t>
            </a:r>
            <a:r>
              <a:rPr lang="en-GB" sz="2400" kern="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GB" sz="2400" kern="0" dirty="0" err="1" smtClean="0">
                <a:latin typeface="Calibri" panose="020F0502020204030204" pitchFamily="34" charset="0"/>
                <a:cs typeface="Arial" pitchFamily="34" charset="0"/>
              </a:rPr>
              <a:t>schiume</a:t>
            </a:r>
            <a:r>
              <a:rPr lang="en-GB" sz="2400" kern="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GB" sz="2400" kern="0" dirty="0" err="1" smtClean="0">
                <a:latin typeface="Calibri" panose="020F0502020204030204" pitchFamily="34" charset="0"/>
                <a:cs typeface="Arial" pitchFamily="34" charset="0"/>
              </a:rPr>
              <a:t>superficiali</a:t>
            </a:r>
            <a:r>
              <a:rPr lang="en-GB" sz="2400" kern="0" dirty="0" smtClean="0">
                <a:latin typeface="Calibri" panose="020F0502020204030204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2400" kern="0" dirty="0" err="1" smtClean="0">
                <a:latin typeface="Calibri" panose="020F0502020204030204" pitchFamily="34" charset="0"/>
                <a:cs typeface="Arial" pitchFamily="34" charset="0"/>
              </a:rPr>
              <a:t>Fondamentali</a:t>
            </a:r>
            <a:r>
              <a:rPr lang="en-GB" sz="2400" kern="0" dirty="0" smtClean="0">
                <a:latin typeface="Calibri" panose="020F0502020204030204" pitchFamily="34" charset="0"/>
                <a:cs typeface="Arial" pitchFamily="34" charset="0"/>
              </a:rPr>
              <a:t> per </a:t>
            </a:r>
            <a:r>
              <a:rPr lang="en-GB" sz="2400" kern="0" dirty="0" err="1" smtClean="0">
                <a:latin typeface="Calibri" panose="020F0502020204030204" pitchFamily="34" charset="0"/>
                <a:cs typeface="Arial" pitchFamily="34" charset="0"/>
              </a:rPr>
              <a:t>il</a:t>
            </a:r>
            <a:r>
              <a:rPr lang="en-GB" sz="2400" kern="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GB" sz="2400" kern="0" dirty="0" err="1" smtClean="0">
                <a:latin typeface="Calibri" panose="020F0502020204030204" pitchFamily="34" charset="0"/>
                <a:cs typeface="Arial" pitchFamily="34" charset="0"/>
              </a:rPr>
              <a:t>funzionamento</a:t>
            </a:r>
            <a:r>
              <a:rPr lang="en-GB" sz="2400" kern="0" dirty="0" smtClean="0">
                <a:latin typeface="Calibri" panose="020F0502020204030204" pitchFamily="34" charset="0"/>
                <a:cs typeface="Arial" pitchFamily="34" charset="0"/>
              </a:rPr>
              <a:t> di 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2400" kern="0" dirty="0" err="1">
                <a:latin typeface="Calibri" panose="020F0502020204030204" pitchFamily="34" charset="0"/>
                <a:cs typeface="Arial" pitchFamily="34" charset="0"/>
              </a:rPr>
              <a:t>m</a:t>
            </a:r>
            <a:r>
              <a:rPr lang="en-GB" sz="2400" kern="0" dirty="0" err="1" smtClean="0">
                <a:latin typeface="Calibri" panose="020F0502020204030204" pitchFamily="34" charset="0"/>
                <a:cs typeface="Arial" pitchFamily="34" charset="0"/>
              </a:rPr>
              <a:t>olti</a:t>
            </a:r>
            <a:r>
              <a:rPr lang="en-GB" sz="2400" kern="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GB" sz="2400" kern="0" dirty="0" err="1" smtClean="0">
                <a:latin typeface="Calibri" panose="020F0502020204030204" pitchFamily="34" charset="0"/>
                <a:cs typeface="Arial" pitchFamily="34" charset="0"/>
              </a:rPr>
              <a:t>ecosistemi</a:t>
            </a:r>
            <a:endParaRPr lang="en-US" sz="2400" kern="0" dirty="0" smtClean="0">
              <a:latin typeface="Calibri" panose="020F0502020204030204" pitchFamily="34" charset="0"/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solidFill>
                <a:srgbClr val="FFFF00"/>
              </a:solidFill>
              <a:cs typeface="Arial" pitchFamily="34" charset="0"/>
            </a:endParaRP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2636838"/>
            <a:ext cx="2736850" cy="1774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221" name="Picture 8" descr="Cilindrospermopsi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781300"/>
            <a:ext cx="2411413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463" y="4279900"/>
            <a:ext cx="2054225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00" y="4581525"/>
            <a:ext cx="3095625" cy="2046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22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4724400"/>
            <a:ext cx="30226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5963" y="2133600"/>
            <a:ext cx="2886075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045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5535" y="888440"/>
            <a:ext cx="3365500" cy="5111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072" y="888440"/>
            <a:ext cx="3382962" cy="5113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6753" y="888440"/>
            <a:ext cx="1870852" cy="123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3813" y="3624940"/>
            <a:ext cx="1533812" cy="23649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67906" y="0"/>
            <a:ext cx="6944811" cy="6206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000" kern="0" dirty="0" err="1" smtClean="0">
                <a:latin typeface="Calibri" panose="020F0502020204030204" pitchFamily="34" charset="0"/>
                <a:ea typeface="+mj-ea"/>
                <a:cs typeface="Arial" pitchFamily="34" charset="0"/>
              </a:rPr>
              <a:t>Fioriture</a:t>
            </a:r>
            <a:r>
              <a:rPr lang="en-US" sz="4000" kern="0" dirty="0" smtClean="0">
                <a:latin typeface="Calibri" panose="020F0502020204030204" pitchFamily="34" charset="0"/>
                <a:ea typeface="+mj-ea"/>
                <a:cs typeface="Arial" pitchFamily="34" charset="0"/>
              </a:rPr>
              <a:t> </a:t>
            </a:r>
            <a:r>
              <a:rPr lang="en-US" sz="4000" kern="0" dirty="0" err="1" smtClean="0">
                <a:latin typeface="Calibri" panose="020F0502020204030204" pitchFamily="34" charset="0"/>
                <a:ea typeface="+mj-ea"/>
                <a:cs typeface="Arial" pitchFamily="34" charset="0"/>
              </a:rPr>
              <a:t>cianobatteriche</a:t>
            </a:r>
            <a:r>
              <a:rPr lang="en-US" sz="4000" kern="0" dirty="0" smtClean="0">
                <a:latin typeface="Calibri" panose="020F0502020204030204" pitchFamily="34" charset="0"/>
                <a:ea typeface="+mj-ea"/>
                <a:cs typeface="Arial" pitchFamily="34" charset="0"/>
              </a:rPr>
              <a:t> </a:t>
            </a:r>
            <a:endParaRPr lang="en-US" sz="4000" kern="0" dirty="0">
              <a:latin typeface="Calibri" panose="020F0502020204030204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18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20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76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3069" y="-97861"/>
            <a:ext cx="8634713" cy="815492"/>
          </a:xfrm>
        </p:spPr>
        <p:txBody>
          <a:bodyPr>
            <a:normAutofit/>
          </a:bodyPr>
          <a:lstStyle/>
          <a:p>
            <a:pPr algn="ctr"/>
            <a:r>
              <a:rPr lang="it-IT" sz="4000" dirty="0" smtClean="0">
                <a:latin typeface="+mn-lt"/>
              </a:rPr>
              <a:t>Tossine e cianobatteri produttori</a:t>
            </a:r>
            <a:endParaRPr lang="it-IT" sz="40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243966"/>
              </p:ext>
            </p:extLst>
          </p:nvPr>
        </p:nvGraphicFramePr>
        <p:xfrm>
          <a:off x="323528" y="620687"/>
          <a:ext cx="8208912" cy="6051234"/>
        </p:xfrm>
        <a:graphic>
          <a:graphicData uri="http://schemas.openxmlformats.org/drawingml/2006/table">
            <a:tbl>
              <a:tblPr firstRow="1" firstCol="1">
                <a:tableStyleId>{74C1A8A3-306A-4EB7-A6B1-4F7E0EB9C5D6}</a:tableStyleId>
              </a:tblPr>
              <a:tblGrid>
                <a:gridCol w="2736304"/>
                <a:gridCol w="2736304"/>
                <a:gridCol w="2736304"/>
              </a:tblGrid>
              <a:tr h="1817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 smtClean="0"/>
                        <a:t>Cianotossine</a:t>
                      </a:r>
                      <a:endParaRPr lang="en-US" sz="1050" dirty="0">
                        <a:latin typeface="Comic Sans MS" pitchFamily="66" charset="0"/>
                        <a:ea typeface="Calibri"/>
                        <a:cs typeface="Arial"/>
                      </a:endParaRPr>
                    </a:p>
                  </a:txBody>
                  <a:tcPr marL="38320" marR="38320" marT="0" marB="0"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 smtClean="0"/>
                        <a:t>Cianobatteri</a:t>
                      </a:r>
                      <a:endParaRPr lang="en-US" sz="1050" dirty="0">
                        <a:latin typeface="Comic Sans MS" pitchFamily="66" charset="0"/>
                        <a:ea typeface="Calibri"/>
                        <a:cs typeface="Arial"/>
                      </a:endParaRPr>
                    </a:p>
                  </a:txBody>
                  <a:tcPr marL="38320" marR="38320" marT="0" marB="0"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 smtClean="0"/>
                        <a:t>Classificazione</a:t>
                      </a:r>
                      <a:endParaRPr lang="en-US" sz="1050" dirty="0">
                        <a:latin typeface="Comic Sans MS" pitchFamily="66" charset="0"/>
                        <a:ea typeface="Calibri"/>
                        <a:cs typeface="Arial"/>
                      </a:endParaRPr>
                    </a:p>
                  </a:txBody>
                  <a:tcPr marL="38320" marR="38320" marT="0" marB="0"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2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 smtClean="0"/>
                        <a:t>Microcistine</a:t>
                      </a:r>
                      <a:endParaRPr lang="en-US" sz="1050" dirty="0">
                        <a:latin typeface="Comic Sans MS" pitchFamily="66" charset="0"/>
                        <a:ea typeface="Calibri"/>
                        <a:cs typeface="Arial"/>
                      </a:endParaRPr>
                    </a:p>
                  </a:txBody>
                  <a:tcPr marL="38320" marR="38320" marT="0" marB="0"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 smtClean="0"/>
                        <a:t>Microcystis</a:t>
                      </a:r>
                      <a:r>
                        <a:rPr lang="en-US" sz="1050" dirty="0" smtClean="0"/>
                        <a:t> </a:t>
                      </a:r>
                      <a:r>
                        <a:rPr lang="en-US" sz="1050" dirty="0" err="1"/>
                        <a:t>spp</a:t>
                      </a:r>
                      <a:r>
                        <a:rPr lang="en-US" sz="1050" dirty="0"/>
                        <a:t> </a:t>
                      </a:r>
                      <a:r>
                        <a:rPr lang="en-US" sz="1050" dirty="0" smtClean="0"/>
                        <a:t>e </a:t>
                      </a:r>
                      <a:r>
                        <a:rPr lang="en-US" sz="1050" dirty="0" err="1"/>
                        <a:t>Planktothrix</a:t>
                      </a:r>
                      <a:r>
                        <a:rPr lang="en-US" sz="1050" dirty="0"/>
                        <a:t> </a:t>
                      </a:r>
                      <a:r>
                        <a:rPr lang="en-US" sz="1050" dirty="0" err="1"/>
                        <a:t>spp</a:t>
                      </a:r>
                      <a:r>
                        <a:rPr lang="en-US" sz="1050" dirty="0"/>
                        <a:t>, </a:t>
                      </a:r>
                      <a:r>
                        <a:rPr lang="en-US" sz="1050" dirty="0" smtClean="0"/>
                        <a:t>Anabaena</a:t>
                      </a:r>
                      <a:r>
                        <a:rPr lang="en-US" sz="1050" dirty="0"/>
                        <a:t>, </a:t>
                      </a:r>
                      <a:r>
                        <a:rPr lang="en-US" sz="1050" dirty="0" err="1" smtClean="0"/>
                        <a:t>Nostoc</a:t>
                      </a:r>
                      <a:r>
                        <a:rPr lang="en-US" sz="1050" dirty="0" smtClean="0"/>
                        <a:t>, </a:t>
                      </a:r>
                      <a:r>
                        <a:rPr lang="en-US" sz="1050" dirty="0" err="1" smtClean="0"/>
                        <a:t>Synechocystis</a:t>
                      </a:r>
                      <a:r>
                        <a:rPr lang="en-US" sz="1050" dirty="0" smtClean="0"/>
                        <a:t>, </a:t>
                      </a:r>
                      <a:r>
                        <a:rPr lang="en-US" sz="1050" dirty="0" err="1" smtClean="0"/>
                        <a:t>Cyanobium</a:t>
                      </a:r>
                      <a:r>
                        <a:rPr lang="en-US" sz="1050" dirty="0" smtClean="0"/>
                        <a:t> </a:t>
                      </a:r>
                      <a:r>
                        <a:rPr lang="en-US" sz="1050" dirty="0" err="1"/>
                        <a:t>bacillare</a:t>
                      </a:r>
                      <a:r>
                        <a:rPr lang="en-US" sz="1050" dirty="0"/>
                        <a:t>, </a:t>
                      </a:r>
                      <a:r>
                        <a:rPr lang="en-US" sz="1050" dirty="0" err="1"/>
                        <a:t>Arthrospira</a:t>
                      </a:r>
                      <a:r>
                        <a:rPr lang="en-US" sz="1050" dirty="0"/>
                        <a:t> </a:t>
                      </a:r>
                      <a:r>
                        <a:rPr lang="en-US" sz="1050" dirty="0" err="1"/>
                        <a:t>fusiformis</a:t>
                      </a:r>
                      <a:r>
                        <a:rPr lang="en-US" sz="1050" dirty="0"/>
                        <a:t>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/>
                        <a:t>Limnothrix</a:t>
                      </a:r>
                      <a:r>
                        <a:rPr lang="en-US" sz="1050" dirty="0"/>
                        <a:t> </a:t>
                      </a:r>
                      <a:r>
                        <a:rPr lang="en-US" sz="1050" dirty="0" err="1"/>
                        <a:t>redekei</a:t>
                      </a:r>
                      <a:r>
                        <a:rPr lang="en-US" sz="1050" dirty="0"/>
                        <a:t>, </a:t>
                      </a:r>
                      <a:r>
                        <a:rPr lang="en-US" sz="1050" dirty="0" err="1"/>
                        <a:t>Phormidium</a:t>
                      </a:r>
                      <a:r>
                        <a:rPr lang="en-US" sz="1050" dirty="0"/>
                        <a:t> </a:t>
                      </a:r>
                      <a:r>
                        <a:rPr lang="en-US" sz="1050" dirty="0" err="1"/>
                        <a:t>formosum</a:t>
                      </a:r>
                      <a:r>
                        <a:rPr lang="en-US" sz="1050" dirty="0"/>
                        <a:t>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/>
                        <a:t>Hapalosiphon</a:t>
                      </a:r>
                      <a:r>
                        <a:rPr lang="en-US" sz="1050" dirty="0"/>
                        <a:t> </a:t>
                      </a:r>
                      <a:r>
                        <a:rPr lang="en-US" sz="1050" dirty="0" err="1"/>
                        <a:t>hibernicus</a:t>
                      </a:r>
                      <a:endParaRPr lang="en-US" sz="1050" i="1" dirty="0">
                        <a:latin typeface="Comic Sans MS" pitchFamily="66" charset="0"/>
                        <a:ea typeface="Calibri"/>
                        <a:cs typeface="Arial"/>
                      </a:endParaRPr>
                    </a:p>
                  </a:txBody>
                  <a:tcPr marL="38320" marR="38320" marT="0" marB="0"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 smtClean="0"/>
                        <a:t>Epatotossine</a:t>
                      </a:r>
                      <a:r>
                        <a:rPr lang="en-US" sz="1050" dirty="0" smtClean="0"/>
                        <a:t>, </a:t>
                      </a:r>
                      <a:r>
                        <a:rPr lang="en-US" sz="1050" dirty="0" err="1" smtClean="0"/>
                        <a:t>neurotossine</a:t>
                      </a:r>
                      <a:endParaRPr lang="en-US" sz="1050" dirty="0">
                        <a:latin typeface="Comic Sans MS" pitchFamily="66" charset="0"/>
                        <a:ea typeface="Calibri"/>
                        <a:cs typeface="Arial"/>
                      </a:endParaRPr>
                    </a:p>
                  </a:txBody>
                  <a:tcPr marL="38320" marR="38320" marT="0" marB="0"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6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 smtClean="0"/>
                        <a:t>Nodularine</a:t>
                      </a:r>
                      <a:endParaRPr lang="en-US" sz="1050" dirty="0">
                        <a:latin typeface="Comic Sans MS" pitchFamily="66" charset="0"/>
                        <a:ea typeface="Calibri"/>
                        <a:cs typeface="Arial"/>
                      </a:endParaRPr>
                    </a:p>
                  </a:txBody>
                  <a:tcPr marL="38320" marR="38320" marT="0" marB="0"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/>
                        <a:t>Nodularia</a:t>
                      </a:r>
                      <a:r>
                        <a:rPr lang="en-US" sz="1050" dirty="0"/>
                        <a:t> </a:t>
                      </a:r>
                      <a:r>
                        <a:rPr lang="en-US" sz="1050" dirty="0" err="1"/>
                        <a:t>spumigena</a:t>
                      </a:r>
                      <a:r>
                        <a:rPr lang="en-US" sz="1050" dirty="0"/>
                        <a:t> </a:t>
                      </a:r>
                      <a:r>
                        <a:rPr lang="en-US" sz="1050" dirty="0" smtClean="0"/>
                        <a:t>(in </a:t>
                      </a:r>
                      <a:r>
                        <a:rPr lang="en-US" sz="1050" dirty="0" err="1" smtClean="0"/>
                        <a:t>acque</a:t>
                      </a:r>
                      <a:r>
                        <a:rPr lang="en-US" sz="1050" dirty="0" smtClean="0"/>
                        <a:t> </a:t>
                      </a:r>
                      <a:r>
                        <a:rPr lang="en-US" sz="1050" dirty="0" err="1" smtClean="0"/>
                        <a:t>salmastre</a:t>
                      </a:r>
                      <a:r>
                        <a:rPr lang="en-US" sz="1050" dirty="0" smtClean="0"/>
                        <a:t>)</a:t>
                      </a:r>
                      <a:endParaRPr lang="en-US" sz="1050" dirty="0">
                        <a:latin typeface="Comic Sans MS" pitchFamily="66" charset="0"/>
                        <a:ea typeface="Calibri"/>
                        <a:cs typeface="Arial"/>
                      </a:endParaRPr>
                    </a:p>
                  </a:txBody>
                  <a:tcPr marL="38320" marR="38320" marT="0" marB="0"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 smtClean="0"/>
                        <a:t>Epatotossine</a:t>
                      </a:r>
                      <a:endParaRPr lang="en-US" sz="1050" dirty="0">
                        <a:latin typeface="Comic Sans MS" pitchFamily="66" charset="0"/>
                        <a:ea typeface="Calibri"/>
                        <a:cs typeface="Arial"/>
                      </a:endParaRPr>
                    </a:p>
                  </a:txBody>
                  <a:tcPr marL="38320" marR="38320" marT="0" marB="0"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5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 smtClean="0"/>
                        <a:t>Cilindrospermopsine</a:t>
                      </a:r>
                      <a:endParaRPr lang="en-US" sz="1050" dirty="0">
                        <a:latin typeface="Comic Sans MS" pitchFamily="66" charset="0"/>
                        <a:ea typeface="Calibri"/>
                        <a:cs typeface="Arial"/>
                      </a:endParaRPr>
                    </a:p>
                  </a:txBody>
                  <a:tcPr marL="38320" marR="38320" marT="0" marB="0"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/>
                        <a:t>Cylindrospermopsis</a:t>
                      </a:r>
                      <a:r>
                        <a:rPr lang="en-US" sz="1050" dirty="0"/>
                        <a:t> </a:t>
                      </a:r>
                      <a:r>
                        <a:rPr lang="en-US" sz="1050" dirty="0" err="1"/>
                        <a:t>raciborskii</a:t>
                      </a:r>
                      <a:r>
                        <a:rPr lang="en-US" sz="1050" dirty="0"/>
                        <a:t>, </a:t>
                      </a:r>
                      <a:r>
                        <a:rPr lang="en-US" sz="1050" dirty="0" err="1"/>
                        <a:t>Umezakia</a:t>
                      </a:r>
                      <a:r>
                        <a:rPr lang="en-US" sz="1050" dirty="0"/>
                        <a:t> </a:t>
                      </a:r>
                      <a:r>
                        <a:rPr lang="en-US" sz="1050" dirty="0" err="1" smtClean="0"/>
                        <a:t>natans</a:t>
                      </a:r>
                      <a:r>
                        <a:rPr lang="en-US" sz="1050" dirty="0" smtClean="0"/>
                        <a:t>, </a:t>
                      </a:r>
                      <a:r>
                        <a:rPr lang="en-US" sz="1050" dirty="0" err="1" smtClean="0"/>
                        <a:t>Aphanizomenon</a:t>
                      </a:r>
                      <a:r>
                        <a:rPr lang="en-US" sz="1050" dirty="0" smtClean="0"/>
                        <a:t> </a:t>
                      </a:r>
                      <a:r>
                        <a:rPr lang="en-US" sz="1050" dirty="0" err="1"/>
                        <a:t>ovalisporum</a:t>
                      </a:r>
                      <a:r>
                        <a:rPr lang="en-US" sz="1050" dirty="0"/>
                        <a:t>, </a:t>
                      </a:r>
                      <a:r>
                        <a:rPr lang="en-US" sz="1050" dirty="0" err="1" smtClean="0"/>
                        <a:t>Aphanizomenon</a:t>
                      </a:r>
                      <a:r>
                        <a:rPr lang="en-US" sz="1050" dirty="0" smtClean="0"/>
                        <a:t> </a:t>
                      </a:r>
                      <a:r>
                        <a:rPr lang="en-US" sz="1050" dirty="0" err="1" smtClean="0"/>
                        <a:t>flos-aquae</a:t>
                      </a:r>
                      <a:r>
                        <a:rPr lang="en-US" sz="1050" dirty="0"/>
                        <a:t>, </a:t>
                      </a:r>
                      <a:r>
                        <a:rPr lang="en-US" sz="1050" dirty="0" err="1"/>
                        <a:t>Rhaphidiopsis</a:t>
                      </a:r>
                      <a:r>
                        <a:rPr lang="en-US" sz="1050" dirty="0"/>
                        <a:t> </a:t>
                      </a:r>
                      <a:r>
                        <a:rPr lang="en-US" sz="1050" dirty="0" err="1"/>
                        <a:t>curvata</a:t>
                      </a:r>
                      <a:r>
                        <a:rPr lang="en-US" sz="1050" dirty="0"/>
                        <a:t>, </a:t>
                      </a:r>
                      <a:r>
                        <a:rPr lang="en-US" sz="1050" dirty="0" smtClean="0"/>
                        <a:t>Anabaena </a:t>
                      </a:r>
                      <a:r>
                        <a:rPr lang="en-US" sz="1050" dirty="0" err="1" smtClean="0"/>
                        <a:t>lapponica</a:t>
                      </a:r>
                      <a:r>
                        <a:rPr lang="en-US" sz="1050" dirty="0"/>
                        <a:t>, Anabaena </a:t>
                      </a:r>
                      <a:r>
                        <a:rPr lang="en-US" sz="1050" dirty="0" err="1"/>
                        <a:t>bergii</a:t>
                      </a:r>
                      <a:endParaRPr lang="en-US" sz="1050" i="1" dirty="0">
                        <a:latin typeface="Comic Sans MS" pitchFamily="66" charset="0"/>
                        <a:ea typeface="Calibri"/>
                        <a:cs typeface="Arial"/>
                      </a:endParaRPr>
                    </a:p>
                  </a:txBody>
                  <a:tcPr marL="38320" marR="38320" marT="0" marB="0"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 smtClean="0"/>
                        <a:t>Citotossine</a:t>
                      </a:r>
                      <a:endParaRPr lang="en-US" sz="1050" dirty="0">
                        <a:latin typeface="Comic Sans MS" pitchFamily="66" charset="0"/>
                        <a:ea typeface="Calibri"/>
                        <a:cs typeface="Arial"/>
                      </a:endParaRPr>
                    </a:p>
                  </a:txBody>
                  <a:tcPr marL="38320" marR="38320" marT="0" marB="0"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5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 smtClean="0"/>
                        <a:t>Anatossina</a:t>
                      </a:r>
                      <a:r>
                        <a:rPr lang="en-US" sz="1050" dirty="0" smtClean="0"/>
                        <a:t>-a</a:t>
                      </a:r>
                      <a:endParaRPr lang="en-US" sz="1050" dirty="0">
                        <a:latin typeface="Comic Sans MS" pitchFamily="66" charset="0"/>
                        <a:ea typeface="Calibri"/>
                        <a:cs typeface="Arial"/>
                      </a:endParaRPr>
                    </a:p>
                  </a:txBody>
                  <a:tcPr marL="38320" marR="38320" marT="0" marB="0"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/>
                        <a:t>Anabaena </a:t>
                      </a:r>
                      <a:r>
                        <a:rPr lang="en-US" sz="1050" dirty="0"/>
                        <a:t>spp., </a:t>
                      </a:r>
                      <a:r>
                        <a:rPr lang="en-US" sz="1050" dirty="0" err="1" smtClean="0"/>
                        <a:t>Aphanizomenon</a:t>
                      </a:r>
                      <a:r>
                        <a:rPr lang="en-US" sz="1050" dirty="0" smtClean="0"/>
                        <a:t>, </a:t>
                      </a:r>
                      <a:r>
                        <a:rPr lang="en-US" sz="1050" dirty="0" err="1"/>
                        <a:t>Cylindrospermum</a:t>
                      </a:r>
                      <a:r>
                        <a:rPr lang="en-US" sz="1050" dirty="0"/>
                        <a:t>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 smtClean="0"/>
                        <a:t>Microcystis</a:t>
                      </a:r>
                      <a:r>
                        <a:rPr lang="en-US" sz="1050" dirty="0" smtClean="0"/>
                        <a:t>, </a:t>
                      </a:r>
                      <a:r>
                        <a:rPr lang="en-US" sz="1050" dirty="0" err="1" smtClean="0"/>
                        <a:t>Planktothrix</a:t>
                      </a:r>
                      <a:r>
                        <a:rPr lang="en-US" sz="1050" dirty="0" smtClean="0"/>
                        <a:t> </a:t>
                      </a:r>
                      <a:r>
                        <a:rPr lang="en-US" sz="1050" dirty="0"/>
                        <a:t>spp</a:t>
                      </a:r>
                      <a:r>
                        <a:rPr lang="en-US" sz="1050" dirty="0" smtClean="0"/>
                        <a:t>., </a:t>
                      </a:r>
                      <a:r>
                        <a:rPr lang="en-US" sz="1050" dirty="0" err="1" smtClean="0"/>
                        <a:t>Raphidiopsis</a:t>
                      </a:r>
                      <a:r>
                        <a:rPr lang="en-US" sz="1050" dirty="0" smtClean="0"/>
                        <a:t> </a:t>
                      </a:r>
                      <a:r>
                        <a:rPr lang="en-US" sz="1050" dirty="0" err="1"/>
                        <a:t>mediterranea</a:t>
                      </a:r>
                      <a:endParaRPr lang="en-US" sz="1050" i="1" dirty="0">
                        <a:latin typeface="Comic Sans MS" pitchFamily="66" charset="0"/>
                        <a:ea typeface="Calibri"/>
                        <a:cs typeface="Arial"/>
                      </a:endParaRPr>
                    </a:p>
                  </a:txBody>
                  <a:tcPr marL="38320" marR="38320" marT="0" marB="0"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 smtClean="0"/>
                        <a:t>Neurotossine</a:t>
                      </a:r>
                      <a:endParaRPr lang="en-US" sz="1050" dirty="0">
                        <a:latin typeface="Comic Sans MS" pitchFamily="66" charset="0"/>
                        <a:ea typeface="Calibri"/>
                        <a:cs typeface="Arial"/>
                      </a:endParaRPr>
                    </a:p>
                  </a:txBody>
                  <a:tcPr marL="38320" marR="38320" marT="0" marB="0"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 smtClean="0"/>
                        <a:t>Homoanatossina</a:t>
                      </a:r>
                      <a:r>
                        <a:rPr lang="en-US" sz="1050" dirty="0" smtClean="0"/>
                        <a:t>-a</a:t>
                      </a:r>
                      <a:endParaRPr lang="en-US" sz="1050" dirty="0">
                        <a:latin typeface="Comic Sans MS" pitchFamily="66" charset="0"/>
                        <a:ea typeface="Calibri"/>
                        <a:cs typeface="Arial"/>
                      </a:endParaRPr>
                    </a:p>
                  </a:txBody>
                  <a:tcPr marL="38320" marR="38320" marT="0" marB="0"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/>
                        <a:t>Oscillatoria</a:t>
                      </a:r>
                      <a:r>
                        <a:rPr lang="en-US" sz="1050" dirty="0"/>
                        <a:t> </a:t>
                      </a:r>
                      <a:r>
                        <a:rPr lang="en-US" sz="1050" dirty="0" err="1"/>
                        <a:t>formosa</a:t>
                      </a:r>
                      <a:r>
                        <a:rPr lang="en-US" sz="1050" dirty="0"/>
                        <a:t>, </a:t>
                      </a:r>
                      <a:r>
                        <a:rPr lang="en-US" sz="1050" dirty="0" err="1"/>
                        <a:t>Raphidiopsis</a:t>
                      </a:r>
                      <a:r>
                        <a:rPr lang="en-US" sz="1050" dirty="0"/>
                        <a:t> </a:t>
                      </a:r>
                      <a:r>
                        <a:rPr lang="en-US" sz="1050" dirty="0" err="1"/>
                        <a:t>mediterranea</a:t>
                      </a:r>
                      <a:endParaRPr lang="en-US" sz="1050" i="1" dirty="0">
                        <a:latin typeface="Comic Sans MS" pitchFamily="66" charset="0"/>
                        <a:ea typeface="Calibri"/>
                        <a:cs typeface="Arial"/>
                      </a:endParaRPr>
                    </a:p>
                  </a:txBody>
                  <a:tcPr marL="38320" marR="38320" marT="0" marB="0"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err="1" smtClean="0"/>
                        <a:t>Neurotossine</a:t>
                      </a:r>
                      <a:endParaRPr lang="en-US" sz="1050" dirty="0" smtClean="0">
                        <a:latin typeface="Comic Sans MS" pitchFamily="66" charset="0"/>
                        <a:ea typeface="Calibri"/>
                        <a:cs typeface="Arial"/>
                      </a:endParaRPr>
                    </a:p>
                  </a:txBody>
                  <a:tcPr marL="38320" marR="38320" marT="0" marB="0"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6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 smtClean="0"/>
                        <a:t>Anatossina</a:t>
                      </a:r>
                      <a:r>
                        <a:rPr lang="en-US" sz="1050" dirty="0" smtClean="0"/>
                        <a:t> </a:t>
                      </a:r>
                      <a:r>
                        <a:rPr lang="en-US" sz="1050" dirty="0"/>
                        <a:t>a-(s)</a:t>
                      </a:r>
                      <a:endParaRPr lang="en-US" sz="1050" dirty="0">
                        <a:latin typeface="Comic Sans MS" pitchFamily="66" charset="0"/>
                        <a:ea typeface="Calibri"/>
                        <a:cs typeface="Arial"/>
                      </a:endParaRPr>
                    </a:p>
                  </a:txBody>
                  <a:tcPr marL="38320" marR="38320" marT="0" marB="0"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/>
                        <a:t>Anabaena </a:t>
                      </a:r>
                      <a:r>
                        <a:rPr lang="en-US" sz="1050" dirty="0" err="1" smtClean="0"/>
                        <a:t>flos-aquae</a:t>
                      </a:r>
                      <a:r>
                        <a:rPr lang="en-US" sz="1050" dirty="0" smtClean="0"/>
                        <a:t>,  A</a:t>
                      </a:r>
                      <a:r>
                        <a:rPr lang="en-US" sz="1050" dirty="0"/>
                        <a:t>. </a:t>
                      </a:r>
                      <a:r>
                        <a:rPr lang="en-US" sz="1050" dirty="0" err="1"/>
                        <a:t>lemmermannii</a:t>
                      </a:r>
                      <a:endParaRPr lang="en-US" sz="1050" i="1" dirty="0">
                        <a:latin typeface="Comic Sans MS" pitchFamily="66" charset="0"/>
                        <a:ea typeface="Calibri"/>
                        <a:cs typeface="Arial"/>
                      </a:endParaRPr>
                    </a:p>
                  </a:txBody>
                  <a:tcPr marL="38320" marR="38320" marT="0" marB="0"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err="1" smtClean="0"/>
                        <a:t>Neurotossine</a:t>
                      </a:r>
                      <a:endParaRPr lang="en-US" sz="1050" dirty="0" smtClean="0">
                        <a:latin typeface="Comic Sans MS" pitchFamily="66" charset="0"/>
                        <a:ea typeface="Calibri"/>
                        <a:cs typeface="Arial"/>
                      </a:endParaRPr>
                    </a:p>
                  </a:txBody>
                  <a:tcPr marL="38320" marR="38320" marT="0" marB="0"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 smtClean="0"/>
                        <a:t>Saxitossina</a:t>
                      </a:r>
                      <a:r>
                        <a:rPr lang="en-US" sz="1050" dirty="0" smtClean="0"/>
                        <a:t> </a:t>
                      </a:r>
                      <a:r>
                        <a:rPr lang="en-US" sz="1050" dirty="0"/>
                        <a:t>(PSP)</a:t>
                      </a:r>
                      <a:endParaRPr lang="en-US" sz="1050" dirty="0">
                        <a:latin typeface="Comic Sans MS" pitchFamily="66" charset="0"/>
                        <a:ea typeface="Calibri"/>
                        <a:cs typeface="Arial"/>
                      </a:endParaRPr>
                    </a:p>
                  </a:txBody>
                  <a:tcPr marL="38320" marR="38320" marT="0" marB="0"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/>
                        <a:t>Aphanizomenon</a:t>
                      </a:r>
                      <a:r>
                        <a:rPr lang="en-US" sz="1050" dirty="0"/>
                        <a:t>, Anabaena, </a:t>
                      </a:r>
                      <a:r>
                        <a:rPr lang="en-US" sz="1050" dirty="0" err="1"/>
                        <a:t>Lyngbya</a:t>
                      </a:r>
                      <a:r>
                        <a:rPr lang="en-US" sz="1050" dirty="0"/>
                        <a:t> </a:t>
                      </a:r>
                      <a:r>
                        <a:rPr lang="en-US" sz="1050" dirty="0" smtClean="0"/>
                        <a:t>e </a:t>
                      </a:r>
                      <a:r>
                        <a:rPr lang="en-US" sz="1050" dirty="0" err="1" smtClean="0"/>
                        <a:t>Cylindrospermopsis</a:t>
                      </a:r>
                      <a:r>
                        <a:rPr lang="en-US" sz="1050" dirty="0" smtClean="0"/>
                        <a:t> </a:t>
                      </a:r>
                      <a:r>
                        <a:rPr lang="en-US" sz="1050" dirty="0"/>
                        <a:t>spp.</a:t>
                      </a:r>
                      <a:endParaRPr lang="en-US" sz="1050" dirty="0">
                        <a:latin typeface="Comic Sans MS" pitchFamily="66" charset="0"/>
                        <a:ea typeface="Calibri"/>
                        <a:cs typeface="Arial"/>
                      </a:endParaRPr>
                    </a:p>
                  </a:txBody>
                  <a:tcPr marL="38320" marR="38320" marT="0" marB="0"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err="1" smtClean="0"/>
                        <a:t>Neurotossine</a:t>
                      </a:r>
                      <a:endParaRPr lang="en-US" sz="1050" dirty="0" smtClean="0">
                        <a:latin typeface="Comic Sans MS" pitchFamily="66" charset="0"/>
                        <a:ea typeface="Calibri"/>
                        <a:cs typeface="Arial"/>
                      </a:endParaRPr>
                    </a:p>
                  </a:txBody>
                  <a:tcPr marL="38320" marR="38320" marT="0" marB="0"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4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/>
                        <a:t>LPS </a:t>
                      </a:r>
                      <a:r>
                        <a:rPr lang="en-US" sz="1050" dirty="0" err="1" smtClean="0"/>
                        <a:t>endotossine</a:t>
                      </a:r>
                      <a:endParaRPr lang="en-US" sz="1050" dirty="0">
                        <a:latin typeface="Comic Sans MS" pitchFamily="66" charset="0"/>
                        <a:ea typeface="Calibri"/>
                        <a:cs typeface="Arial"/>
                      </a:endParaRPr>
                    </a:p>
                  </a:txBody>
                  <a:tcPr marL="38320" marR="38320" marT="0" marB="0"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 smtClean="0"/>
                        <a:t>Tutti</a:t>
                      </a:r>
                      <a:r>
                        <a:rPr lang="en-US" sz="1050" dirty="0" smtClean="0"/>
                        <a:t> </a:t>
                      </a:r>
                      <a:r>
                        <a:rPr lang="en-US" sz="1050" dirty="0" err="1" smtClean="0"/>
                        <a:t>i</a:t>
                      </a:r>
                      <a:r>
                        <a:rPr lang="en-US" sz="1050" dirty="0" smtClean="0"/>
                        <a:t> </a:t>
                      </a:r>
                      <a:r>
                        <a:rPr lang="en-US" sz="1050" dirty="0" err="1" smtClean="0"/>
                        <a:t>cianobatteri</a:t>
                      </a:r>
                      <a:endParaRPr lang="en-US" sz="1050" dirty="0">
                        <a:latin typeface="Comic Sans MS" pitchFamily="66" charset="0"/>
                        <a:ea typeface="Calibri"/>
                        <a:cs typeface="Arial"/>
                      </a:endParaRPr>
                    </a:p>
                  </a:txBody>
                  <a:tcPr marL="38320" marR="38320" marT="0" marB="0"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 smtClean="0"/>
                        <a:t>Tossine</a:t>
                      </a:r>
                      <a:r>
                        <a:rPr lang="en-US" sz="1050" dirty="0" smtClean="0"/>
                        <a:t> </a:t>
                      </a:r>
                      <a:r>
                        <a:rPr lang="en-US" sz="1050" dirty="0" err="1" smtClean="0"/>
                        <a:t>irritanti</a:t>
                      </a:r>
                      <a:r>
                        <a:rPr lang="en-US" sz="1050" dirty="0" smtClean="0"/>
                        <a:t> e </a:t>
                      </a:r>
                      <a:r>
                        <a:rPr lang="en-US" sz="1050" dirty="0" err="1" smtClean="0"/>
                        <a:t>gastrintestinali</a:t>
                      </a:r>
                      <a:endParaRPr lang="en-US" sz="1050" dirty="0">
                        <a:latin typeface="Comic Sans MS" pitchFamily="66" charset="0"/>
                        <a:ea typeface="Calibri"/>
                        <a:cs typeface="Arial"/>
                      </a:endParaRPr>
                    </a:p>
                  </a:txBody>
                  <a:tcPr marL="38320" marR="38320" marT="0" marB="0"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 smtClean="0"/>
                        <a:t>Aplysiatossina</a:t>
                      </a:r>
                      <a:r>
                        <a:rPr lang="en-US" sz="1050" dirty="0" smtClean="0"/>
                        <a:t>, </a:t>
                      </a:r>
                      <a:r>
                        <a:rPr lang="en-US" sz="1050" dirty="0" err="1" smtClean="0"/>
                        <a:t>Lyngbyatossina</a:t>
                      </a:r>
                      <a:endParaRPr lang="en-US" sz="105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 smtClean="0"/>
                        <a:t>Debromoaplysiatossina</a:t>
                      </a:r>
                      <a:endParaRPr lang="en-US" sz="1050" dirty="0">
                        <a:latin typeface="Comic Sans MS" pitchFamily="66" charset="0"/>
                        <a:ea typeface="Calibri"/>
                        <a:cs typeface="Arial"/>
                      </a:endParaRPr>
                    </a:p>
                  </a:txBody>
                  <a:tcPr marL="38320" marR="38320" marT="0" marB="0"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/>
                        <a:t>Lyngbya</a:t>
                      </a:r>
                      <a:r>
                        <a:rPr lang="en-US" sz="1050" dirty="0"/>
                        <a:t> </a:t>
                      </a:r>
                      <a:r>
                        <a:rPr lang="en-US" sz="1050" dirty="0" err="1"/>
                        <a:t>majuscula</a:t>
                      </a:r>
                      <a:r>
                        <a:rPr lang="en-US" sz="1050" dirty="0"/>
                        <a:t> </a:t>
                      </a:r>
                      <a:r>
                        <a:rPr lang="en-US" sz="1050" dirty="0" smtClean="0"/>
                        <a:t>(</a:t>
                      </a:r>
                      <a:r>
                        <a:rPr lang="en-US" sz="1050" dirty="0" err="1" smtClean="0"/>
                        <a:t>acque</a:t>
                      </a:r>
                      <a:r>
                        <a:rPr lang="en-US" sz="1050" dirty="0" smtClean="0"/>
                        <a:t> marine), </a:t>
                      </a:r>
                      <a:r>
                        <a:rPr lang="en-US" sz="1050" dirty="0" err="1"/>
                        <a:t>Oscillatoria</a:t>
                      </a:r>
                      <a:r>
                        <a:rPr lang="en-US" sz="1050" dirty="0"/>
                        <a:t> </a:t>
                      </a:r>
                      <a:r>
                        <a:rPr lang="en-US" sz="1050" dirty="0" err="1"/>
                        <a:t>nigro-vridis</a:t>
                      </a:r>
                      <a:endParaRPr lang="en-US" sz="1050" i="1" dirty="0">
                        <a:latin typeface="Comic Sans MS" pitchFamily="66" charset="0"/>
                        <a:ea typeface="Calibri"/>
                        <a:cs typeface="Arial"/>
                      </a:endParaRPr>
                    </a:p>
                  </a:txBody>
                  <a:tcPr marL="38320" marR="38320" marT="0" marB="0"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 smtClean="0"/>
                        <a:t>Tossine</a:t>
                      </a:r>
                      <a:r>
                        <a:rPr lang="en-US" sz="1050" dirty="0" smtClean="0"/>
                        <a:t> </a:t>
                      </a:r>
                      <a:r>
                        <a:rPr lang="en-US" sz="1050" dirty="0" err="1" smtClean="0"/>
                        <a:t>irritanti</a:t>
                      </a:r>
                      <a:r>
                        <a:rPr lang="en-US" sz="1050" dirty="0" smtClean="0"/>
                        <a:t> e </a:t>
                      </a:r>
                      <a:r>
                        <a:rPr lang="en-US" sz="1050" dirty="0" err="1" smtClean="0"/>
                        <a:t>gastrintestinali</a:t>
                      </a:r>
                      <a:endParaRPr lang="en-US" sz="1050" dirty="0">
                        <a:latin typeface="Comic Sans MS" pitchFamily="66" charset="0"/>
                        <a:ea typeface="Calibri"/>
                        <a:cs typeface="Arial"/>
                      </a:endParaRPr>
                    </a:p>
                  </a:txBody>
                  <a:tcPr marL="38320" marR="38320" marT="0" marB="0"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7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 smtClean="0"/>
                        <a:t>Microviridina</a:t>
                      </a:r>
                      <a:r>
                        <a:rPr lang="en-US" sz="1050" dirty="0" smtClean="0"/>
                        <a:t> </a:t>
                      </a:r>
                      <a:r>
                        <a:rPr lang="en-US" sz="1050" dirty="0"/>
                        <a:t>J</a:t>
                      </a:r>
                      <a:endParaRPr lang="en-US" sz="1050" dirty="0">
                        <a:latin typeface="Comic Sans MS" pitchFamily="66" charset="0"/>
                        <a:ea typeface="Calibri"/>
                        <a:cs typeface="Arial"/>
                      </a:endParaRPr>
                    </a:p>
                  </a:txBody>
                  <a:tcPr marL="38320" marR="38320" marT="0" marB="0"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/>
                        <a:t>Microcystis</a:t>
                      </a:r>
                      <a:endParaRPr lang="en-US" sz="1050" i="1" dirty="0">
                        <a:latin typeface="Comic Sans MS" pitchFamily="66" charset="0"/>
                        <a:ea typeface="Calibri"/>
                        <a:cs typeface="Arial"/>
                      </a:endParaRPr>
                    </a:p>
                  </a:txBody>
                  <a:tcPr marL="38320" marR="38320" marT="0" marB="0"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 smtClean="0"/>
                        <a:t>Sconosciuta</a:t>
                      </a:r>
                      <a:endParaRPr lang="en-US" sz="1050" dirty="0">
                        <a:latin typeface="Comic Sans MS" pitchFamily="66" charset="0"/>
                        <a:ea typeface="Calibri"/>
                        <a:cs typeface="Arial"/>
                      </a:endParaRPr>
                    </a:p>
                  </a:txBody>
                  <a:tcPr marL="38320" marR="38320" marT="0" marB="0"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/>
                        <a:t>β-N-</a:t>
                      </a:r>
                      <a:r>
                        <a:rPr lang="en-US" sz="1050" dirty="0" err="1" smtClean="0"/>
                        <a:t>methylamino</a:t>
                      </a:r>
                      <a:r>
                        <a:rPr lang="en-US" sz="1050" dirty="0" smtClean="0"/>
                        <a:t>-L-alanine</a:t>
                      </a:r>
                      <a:endParaRPr lang="en-US" sz="1050" dirty="0">
                        <a:latin typeface="Comic Sans MS" pitchFamily="66" charset="0"/>
                        <a:ea typeface="Calibri"/>
                        <a:cs typeface="Arial"/>
                      </a:endParaRPr>
                    </a:p>
                  </a:txBody>
                  <a:tcPr marL="38320" marR="38320" marT="0" marB="0"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/>
                        <a:t>Microcystis</a:t>
                      </a:r>
                      <a:r>
                        <a:rPr lang="en-US" sz="1050" dirty="0"/>
                        <a:t>, Anabaena, </a:t>
                      </a:r>
                      <a:r>
                        <a:rPr lang="en-US" sz="1050" dirty="0" err="1" smtClean="0"/>
                        <a:t>Nostoc</a:t>
                      </a:r>
                      <a:r>
                        <a:rPr lang="en-US" sz="1050" dirty="0" smtClean="0"/>
                        <a:t>, </a:t>
                      </a:r>
                      <a:r>
                        <a:rPr lang="en-US" sz="1050" dirty="0" err="1" smtClean="0"/>
                        <a:t>Planktothrix</a:t>
                      </a:r>
                      <a:r>
                        <a:rPr lang="en-US" sz="1050" dirty="0" smtClean="0"/>
                        <a:t> </a:t>
                      </a:r>
                      <a:r>
                        <a:rPr lang="en-US" sz="1050" dirty="0" err="1"/>
                        <a:t>spp</a:t>
                      </a:r>
                      <a:endParaRPr lang="en-US" sz="105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/>
                        <a:t>La </a:t>
                      </a:r>
                      <a:r>
                        <a:rPr lang="en-US" sz="1050" dirty="0" err="1" smtClean="0"/>
                        <a:t>maggior</a:t>
                      </a:r>
                      <a:r>
                        <a:rPr lang="en-US" sz="1050" dirty="0" smtClean="0"/>
                        <a:t> parte </a:t>
                      </a:r>
                      <a:r>
                        <a:rPr lang="en-US" sz="1050" dirty="0" err="1" smtClean="0"/>
                        <a:t>dei</a:t>
                      </a:r>
                      <a:r>
                        <a:rPr lang="en-US" sz="1050" dirty="0" smtClean="0"/>
                        <a:t> </a:t>
                      </a:r>
                      <a:r>
                        <a:rPr lang="en-US" sz="1050" dirty="0" err="1" smtClean="0"/>
                        <a:t>cianobatteri</a:t>
                      </a:r>
                      <a:r>
                        <a:rPr lang="en-US" sz="1050" dirty="0" smtClean="0"/>
                        <a:t>, </a:t>
                      </a:r>
                      <a:r>
                        <a:rPr lang="en-US" sz="1050" dirty="0" err="1" smtClean="0"/>
                        <a:t>sia</a:t>
                      </a:r>
                      <a:r>
                        <a:rPr lang="en-US" sz="1050" dirty="0" smtClean="0"/>
                        <a:t> </a:t>
                      </a:r>
                      <a:r>
                        <a:rPr lang="en-US" sz="1050" dirty="0" err="1" smtClean="0"/>
                        <a:t>liberi</a:t>
                      </a:r>
                      <a:r>
                        <a:rPr lang="en-US" sz="1050" dirty="0" smtClean="0"/>
                        <a:t> </a:t>
                      </a:r>
                      <a:r>
                        <a:rPr lang="en-US" sz="1050" dirty="0" err="1" smtClean="0"/>
                        <a:t>che</a:t>
                      </a:r>
                      <a:r>
                        <a:rPr lang="en-US" sz="1050" dirty="0" smtClean="0"/>
                        <a:t> </a:t>
                      </a:r>
                      <a:r>
                        <a:rPr lang="en-US" sz="1050" dirty="0" err="1" smtClean="0"/>
                        <a:t>simbionti</a:t>
                      </a:r>
                      <a:r>
                        <a:rPr lang="en-US" sz="1050" dirty="0" smtClean="0"/>
                        <a:t>, </a:t>
                      </a:r>
                      <a:r>
                        <a:rPr lang="en-US" sz="1050" dirty="0" err="1" smtClean="0"/>
                        <a:t>testati</a:t>
                      </a:r>
                      <a:endParaRPr lang="en-US" sz="1050" dirty="0">
                        <a:latin typeface="Comic Sans MS" pitchFamily="66" charset="0"/>
                        <a:ea typeface="Calibri"/>
                        <a:cs typeface="Arial"/>
                      </a:endParaRPr>
                    </a:p>
                  </a:txBody>
                  <a:tcPr marL="38320" marR="38320" marT="0" marB="0"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 smtClean="0"/>
                        <a:t>Neurotossine</a:t>
                      </a:r>
                      <a:endParaRPr lang="en-US" sz="1050" dirty="0">
                        <a:latin typeface="Comic Sans MS" pitchFamily="66" charset="0"/>
                        <a:ea typeface="Calibri"/>
                        <a:cs typeface="Arial"/>
                      </a:endParaRPr>
                    </a:p>
                  </a:txBody>
                  <a:tcPr marL="38320" marR="38320" marT="0" marB="0"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600" dirty="0">
                        <a:latin typeface="Times-Roman"/>
                        <a:ea typeface="Calibri"/>
                        <a:cs typeface="Times-Roman"/>
                      </a:endParaRPr>
                    </a:p>
                  </a:txBody>
                  <a:tcPr marL="38320" marR="38320" marT="0" marB="0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320" marR="38320" marT="0" marB="0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320" marR="38320" marT="0" marB="0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355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CB8A2-8F00-4E4C-B68F-9ED75959E3B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2073" y="-50973"/>
            <a:ext cx="84963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4000" dirty="0" smtClean="0">
                <a:latin typeface="Calibri" panose="020F0502020204030204" pitchFamily="34" charset="0"/>
              </a:rPr>
              <a:t>Cianobatteri potenzialmente tossici </a:t>
            </a:r>
            <a:br>
              <a:rPr lang="it-IT" sz="4000" dirty="0" smtClean="0">
                <a:latin typeface="Calibri" panose="020F0502020204030204" pitchFamily="34" charset="0"/>
              </a:rPr>
            </a:br>
            <a:r>
              <a:rPr lang="it-IT" sz="4000" dirty="0" smtClean="0">
                <a:latin typeface="Calibri" panose="020F0502020204030204" pitchFamily="34" charset="0"/>
              </a:rPr>
              <a:t>in Italia</a:t>
            </a:r>
            <a:endParaRPr lang="en-US" sz="4000" dirty="0">
              <a:latin typeface="Calibri" panose="020F0502020204030204" pitchFamily="34" charset="0"/>
            </a:endParaRPr>
          </a:p>
        </p:txBody>
      </p:sp>
      <p:grpSp>
        <p:nvGrpSpPr>
          <p:cNvPr id="16" name="Gruppo 15"/>
          <p:cNvGrpSpPr/>
          <p:nvPr/>
        </p:nvGrpSpPr>
        <p:grpSpPr>
          <a:xfrm>
            <a:off x="2195736" y="1417495"/>
            <a:ext cx="4608975" cy="5035841"/>
            <a:chOff x="2195736" y="1417495"/>
            <a:chExt cx="4608975" cy="5035841"/>
          </a:xfrm>
        </p:grpSpPr>
        <p:pic>
          <p:nvPicPr>
            <p:cNvPr id="12" name="Immagin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55"/>
            <a:stretch/>
          </p:blipFill>
          <p:spPr>
            <a:xfrm>
              <a:off x="2195736" y="1417495"/>
              <a:ext cx="4608975" cy="5035841"/>
            </a:xfrm>
            <a:prstGeom prst="rect">
              <a:avLst/>
            </a:prstGeom>
          </p:spPr>
        </p:pic>
        <p:cxnSp>
          <p:nvCxnSpPr>
            <p:cNvPr id="14" name="Connettore 2 13"/>
            <p:cNvCxnSpPr/>
            <p:nvPr/>
          </p:nvCxnSpPr>
          <p:spPr>
            <a:xfrm flipH="1" flipV="1">
              <a:off x="6070932" y="4509120"/>
              <a:ext cx="360040" cy="144016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2 14"/>
            <p:cNvCxnSpPr/>
            <p:nvPr/>
          </p:nvCxnSpPr>
          <p:spPr>
            <a:xfrm flipH="1" flipV="1">
              <a:off x="6070932" y="5157192"/>
              <a:ext cx="360040" cy="144016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739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dirty="0" smtClean="0"/>
              <a:t>Vie di esposizione durante le attività di balneazione e ricreative</a:t>
            </a:r>
            <a:endParaRPr lang="it-IT" sz="40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85877" y="1690689"/>
            <a:ext cx="857224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 defTabSz="777875">
              <a:buFont typeface="Wingdings" panose="05000000000000000000" pitchFamily="2" charset="2"/>
              <a:buChar char="q"/>
            </a:pPr>
            <a:r>
              <a:rPr lang="it-IT" sz="2400" dirty="0" smtClean="0"/>
              <a:t>Via orale		ingestione accidentale di acqua contenente 					cellule tossiche (nuoto, cadute in acqua..)</a:t>
            </a:r>
          </a:p>
          <a:p>
            <a:pPr lvl="5" defTabSz="777875"/>
            <a:r>
              <a:rPr lang="it-IT" sz="2400" dirty="0"/>
              <a:t>i</a:t>
            </a:r>
            <a:r>
              <a:rPr lang="it-IT" sz="2400" dirty="0" smtClean="0"/>
              <a:t>ngestione di cibo contaminato </a:t>
            </a:r>
          </a:p>
          <a:p>
            <a:r>
              <a:rPr lang="it-IT" sz="2000" b="1" i="1" dirty="0"/>
              <a:t>disturbi </a:t>
            </a:r>
            <a:r>
              <a:rPr lang="it-IT" sz="2000" b="1" i="1" dirty="0" smtClean="0"/>
              <a:t>gastroenterici, vomito </a:t>
            </a:r>
            <a:r>
              <a:rPr lang="it-IT" sz="2000" b="1" i="1" dirty="0"/>
              <a:t>e/o diarrea, che potrebbero progredire in una sintomatologia </a:t>
            </a:r>
            <a:r>
              <a:rPr lang="it-IT" sz="2000" b="1" i="1" dirty="0" err="1" smtClean="0"/>
              <a:t>simil</a:t>
            </a:r>
            <a:r>
              <a:rPr lang="it-IT" sz="2000" b="1" i="1" dirty="0" smtClean="0"/>
              <a:t>-influenzale, caratterizzata </a:t>
            </a:r>
            <a:r>
              <a:rPr lang="it-IT" sz="2000" b="1" i="1" dirty="0"/>
              <a:t>da febbre, forte mal di testa, dolori articolari e </a:t>
            </a:r>
            <a:r>
              <a:rPr lang="it-IT" sz="2000" b="1" i="1" dirty="0" smtClean="0"/>
              <a:t>mialgia – </a:t>
            </a:r>
            <a:r>
              <a:rPr lang="it-IT" sz="2000" b="1" dirty="0" smtClean="0"/>
              <a:t>solo in presenza di fioriture molto abbondanti e quindi visibili ad occhio nudo</a:t>
            </a:r>
            <a:endParaRPr lang="it-IT" sz="2000" dirty="0" smtClean="0"/>
          </a:p>
          <a:p>
            <a:pPr defTabSz="777875"/>
            <a:r>
              <a:rPr lang="it-IT" sz="2400" dirty="0"/>
              <a:t>	</a:t>
            </a:r>
            <a:r>
              <a:rPr lang="it-IT" sz="2400" dirty="0" smtClean="0"/>
              <a:t>		</a:t>
            </a:r>
          </a:p>
          <a:p>
            <a:pPr marL="342900" indent="-342900" defTabSz="777875">
              <a:buFont typeface="Wingdings" panose="05000000000000000000" pitchFamily="2" charset="2"/>
              <a:buChar char="q"/>
            </a:pPr>
            <a:r>
              <a:rPr lang="it-IT" sz="2400" dirty="0" smtClean="0"/>
              <a:t>Via cutanea/oculare	</a:t>
            </a:r>
            <a:r>
              <a:rPr lang="it-IT" sz="2400" dirty="0"/>
              <a:t>contatto con la pelle o mucose con acqua </a:t>
            </a:r>
            <a:r>
              <a:rPr lang="it-IT" sz="2400" dirty="0" smtClean="0"/>
              <a:t>			contaminata </a:t>
            </a:r>
          </a:p>
          <a:p>
            <a:pPr defTabSz="777875"/>
            <a:r>
              <a:rPr lang="it-IT" sz="2000" b="1" i="1" dirty="0"/>
              <a:t>effetti topici (locali) reversibili come irritazione della pelle e delle mucose</a:t>
            </a:r>
            <a:r>
              <a:rPr lang="it-IT" sz="2000" dirty="0"/>
              <a:t>.</a:t>
            </a:r>
          </a:p>
          <a:p>
            <a:pPr marL="342900" indent="-342900" defTabSz="777875">
              <a:buFont typeface="Wingdings" panose="05000000000000000000" pitchFamily="2" charset="2"/>
              <a:buChar char="q"/>
            </a:pPr>
            <a:endParaRPr lang="it-IT" sz="2400" dirty="0" smtClean="0"/>
          </a:p>
          <a:p>
            <a:pPr marL="342900" indent="-342900" defTabSz="777875">
              <a:buFont typeface="Wingdings" panose="05000000000000000000" pitchFamily="2" charset="2"/>
              <a:buChar char="q"/>
            </a:pPr>
            <a:r>
              <a:rPr lang="it-IT" sz="2400" dirty="0"/>
              <a:t>Via inalatoria	aerosol contenente frammenti di cellule o 				</a:t>
            </a:r>
            <a:r>
              <a:rPr lang="it-IT" sz="2400" dirty="0" smtClean="0"/>
              <a:t>tossine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65404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2861</TotalTime>
  <Words>1122</Words>
  <Application>Microsoft Office PowerPoint</Application>
  <PresentationFormat>Presentazione su schermo (4:3)</PresentationFormat>
  <Paragraphs>179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30" baseType="lpstr">
      <vt:lpstr>Arial</vt:lpstr>
      <vt:lpstr>Arial,Italic</vt:lpstr>
      <vt:lpstr>Calibri</vt:lpstr>
      <vt:lpstr>Calibri Light</vt:lpstr>
      <vt:lpstr>Comic Sans MS</vt:lpstr>
      <vt:lpstr>Segoe UI Semilight</vt:lpstr>
      <vt:lpstr>Times-Roman</vt:lpstr>
      <vt:lpstr>Wingdings</vt:lpstr>
      <vt:lpstr>Tema di Office</vt:lpstr>
      <vt:lpstr>Qualità delle acque di balneazione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Tossine e cianobatteri produttori</vt:lpstr>
      <vt:lpstr>Presentazione standard di PowerPoint</vt:lpstr>
      <vt:lpstr>Vie di esposizione durante le attività di balneazione e ricreative</vt:lpstr>
      <vt:lpstr>Presentazione standard di PowerPoint</vt:lpstr>
      <vt:lpstr>Presentazione standard di PowerPoint</vt:lpstr>
      <vt:lpstr>Presentazione standard di PowerPoint</vt:lpstr>
      <vt:lpstr>Vie di esposizione durante le attività di balneazione e ricreative</vt:lpstr>
      <vt:lpstr>Presentazione standard di PowerPoint</vt:lpstr>
      <vt:lpstr>Linee guida italiane: premesse e obiettivi</vt:lpstr>
      <vt:lpstr>Valutazione del rischio</vt:lpstr>
      <vt:lpstr>Presentazione standard di PowerPoint</vt:lpstr>
      <vt:lpstr>Presentazione standard di PowerPoint</vt:lpstr>
      <vt:lpstr>Informazione al pubblico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Manganelli Maura</dc:creator>
  <cp:lastModifiedBy>Maura Manganelli</cp:lastModifiedBy>
  <cp:revision>117</cp:revision>
  <cp:lastPrinted>2015-03-20T07:33:33Z</cp:lastPrinted>
  <dcterms:created xsi:type="dcterms:W3CDTF">2015-03-16T10:57:42Z</dcterms:created>
  <dcterms:modified xsi:type="dcterms:W3CDTF">2015-11-13T23:53:08Z</dcterms:modified>
</cp:coreProperties>
</file>